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53" r:id="rId2"/>
    <p:sldMasterId id="2147483654" r:id="rId3"/>
    <p:sldMasterId id="2147483656" r:id="rId4"/>
  </p:sldMasterIdLst>
  <p:notesMasterIdLst>
    <p:notesMasterId r:id="rId37"/>
  </p:notesMasterIdLst>
  <p:handoutMasterIdLst>
    <p:handoutMasterId r:id="rId38"/>
  </p:handoutMasterIdLst>
  <p:sldIdLst>
    <p:sldId id="400" r:id="rId5"/>
    <p:sldId id="409" r:id="rId6"/>
    <p:sldId id="410" r:id="rId7"/>
    <p:sldId id="403" r:id="rId8"/>
    <p:sldId id="389" r:id="rId9"/>
    <p:sldId id="390" r:id="rId10"/>
    <p:sldId id="391" r:id="rId11"/>
    <p:sldId id="392" r:id="rId12"/>
    <p:sldId id="393" r:id="rId13"/>
    <p:sldId id="394" r:id="rId14"/>
    <p:sldId id="395" r:id="rId15"/>
    <p:sldId id="396" r:id="rId16"/>
    <p:sldId id="397" r:id="rId17"/>
    <p:sldId id="398" r:id="rId18"/>
    <p:sldId id="399" r:id="rId19"/>
    <p:sldId id="413" r:id="rId20"/>
    <p:sldId id="369" r:id="rId21"/>
    <p:sldId id="352" r:id="rId22"/>
    <p:sldId id="358" r:id="rId23"/>
    <p:sldId id="381" r:id="rId24"/>
    <p:sldId id="388" r:id="rId25"/>
    <p:sldId id="335" r:id="rId26"/>
    <p:sldId id="364" r:id="rId27"/>
    <p:sldId id="386" r:id="rId28"/>
    <p:sldId id="365" r:id="rId29"/>
    <p:sldId id="387" r:id="rId30"/>
    <p:sldId id="360" r:id="rId31"/>
    <p:sldId id="406" r:id="rId32"/>
    <p:sldId id="405" r:id="rId33"/>
    <p:sldId id="411" r:id="rId34"/>
    <p:sldId id="404" r:id="rId35"/>
    <p:sldId id="412" r:id="rId36"/>
  </p:sldIdLst>
  <p:sldSz cx="9144000" cy="6858000" type="screen4x3"/>
  <p:notesSz cx="6997700" cy="9271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709" autoAdjust="0"/>
  </p:normalViewPr>
  <p:slideViewPr>
    <p:cSldViewPr>
      <p:cViewPr varScale="1">
        <p:scale>
          <a:sx n="86" d="100"/>
          <a:sy n="86" d="100"/>
        </p:scale>
        <p:origin x="1560" y="11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822" y="-72"/>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82947"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82948" name="Rectangle 4"/>
          <p:cNvSpPr>
            <a:spLocks noGrp="1" noChangeArrowheads="1"/>
          </p:cNvSpPr>
          <p:nvPr>
            <p:ph type="ftr" sz="quarter" idx="2"/>
          </p:nvPr>
        </p:nvSpPr>
        <p:spPr bwMode="auto">
          <a:xfrm>
            <a:off x="0" y="8807450"/>
            <a:ext cx="3032125" cy="46355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82949" name="Rectangle 5"/>
          <p:cNvSpPr>
            <a:spLocks noGrp="1" noChangeArrowheads="1"/>
          </p:cNvSpPr>
          <p:nvPr>
            <p:ph type="sldNum" sz="quarter" idx="3"/>
          </p:nvPr>
        </p:nvSpPr>
        <p:spPr bwMode="auto">
          <a:xfrm>
            <a:off x="3965575" y="8807450"/>
            <a:ext cx="3032125" cy="46355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1968542C-A1E7-4502-AB19-4553ECB261F2}"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9219"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82688" y="695325"/>
            <a:ext cx="4635500" cy="3476625"/>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807450"/>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9223" name="Rectangle 7"/>
          <p:cNvSpPr>
            <a:spLocks noGrp="1" noChangeArrowheads="1"/>
          </p:cNvSpPr>
          <p:nvPr>
            <p:ph type="sldNum" sz="quarter" idx="5"/>
          </p:nvPr>
        </p:nvSpPr>
        <p:spPr bwMode="auto">
          <a:xfrm>
            <a:off x="3965575" y="8807450"/>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6DE4F329-1106-4D27-982F-75567A0920E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smtClean="0"/>
              <a:t>Welcome to our EXPO parents’ meeting.  Tonight I will go over some of the characteristics that your child may exhibit, give you some suggestions for what to do at home, and share with you  our new curriculum for this year.</a:t>
            </a:r>
          </a:p>
        </p:txBody>
      </p:sp>
      <p:sp>
        <p:nvSpPr>
          <p:cNvPr id="41988" name="Slide Number Placeholder 3"/>
          <p:cNvSpPr>
            <a:spLocks noGrp="1"/>
          </p:cNvSpPr>
          <p:nvPr>
            <p:ph type="sldNum" sz="quarter" idx="5"/>
          </p:nvPr>
        </p:nvSpPr>
        <p:spPr>
          <a:noFill/>
        </p:spPr>
        <p:txBody>
          <a:bodyPr/>
          <a:lstStyle/>
          <a:p>
            <a:fld id="{EF6B8193-B6E3-4D53-A9FC-78C659416E86}"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p>
        </p:txBody>
      </p:sp>
      <p:sp>
        <p:nvSpPr>
          <p:cNvPr id="51204" name="Slide Number Placeholder 3"/>
          <p:cNvSpPr>
            <a:spLocks noGrp="1"/>
          </p:cNvSpPr>
          <p:nvPr>
            <p:ph type="sldNum" sz="quarter" idx="5"/>
          </p:nvPr>
        </p:nvSpPr>
        <p:spPr>
          <a:noFill/>
        </p:spPr>
        <p:txBody>
          <a:bodyPr/>
          <a:lstStyle/>
          <a:p>
            <a:fld id="{8E5E177C-A673-4FB1-937E-82B44AF31A14}"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2ED7F845-3EC1-4354-BA00-B989B8EBFF14}"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B642B876-C4B1-4352-8C3A-D7E78642A78C}"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Slide Number Placeholder 3"/>
          <p:cNvSpPr>
            <a:spLocks noGrp="1"/>
          </p:cNvSpPr>
          <p:nvPr>
            <p:ph type="sldNum" sz="quarter" idx="5"/>
          </p:nvPr>
        </p:nvSpPr>
        <p:spPr>
          <a:noFill/>
        </p:spPr>
        <p:txBody>
          <a:bodyPr/>
          <a:lstStyle/>
          <a:p>
            <a:fld id="{8319E01D-4A29-4D32-A3C8-F6204A255733}"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Slide Number Placeholder 3"/>
          <p:cNvSpPr>
            <a:spLocks noGrp="1"/>
          </p:cNvSpPr>
          <p:nvPr>
            <p:ph type="sldNum" sz="quarter" idx="5"/>
          </p:nvPr>
        </p:nvSpPr>
        <p:spPr>
          <a:noFill/>
        </p:spPr>
        <p:txBody>
          <a:bodyPr/>
          <a:lstStyle/>
          <a:p>
            <a:fld id="{4B7E8888-4448-4123-8288-0C8C30A00D89}"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smtClean="0"/>
              <a:t>These are not part of “Scholarliness” but these are virtues that we expect in our EXPO students.</a:t>
            </a:r>
          </a:p>
        </p:txBody>
      </p:sp>
      <p:sp>
        <p:nvSpPr>
          <p:cNvPr id="56324" name="Slide Number Placeholder 3"/>
          <p:cNvSpPr>
            <a:spLocks noGrp="1"/>
          </p:cNvSpPr>
          <p:nvPr>
            <p:ph type="sldNum" sz="quarter" idx="5"/>
          </p:nvPr>
        </p:nvSpPr>
        <p:spPr>
          <a:noFill/>
        </p:spPr>
        <p:txBody>
          <a:bodyPr/>
          <a:lstStyle/>
          <a:p>
            <a:fld id="{3AFD85BB-0E4E-4D49-9A1F-1539D327C804}"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smtClean="0"/>
              <a:t>All EXPO teachers spent their staff development days last year in training regarding Sandra Kaplan’s Depth and Complexity Model along with learning about Scholarliness, which also is from this model.</a:t>
            </a:r>
          </a:p>
          <a:p>
            <a:endParaRPr lang="en-US" smtClean="0"/>
          </a:p>
          <a:p>
            <a:r>
              <a:rPr lang="en-US" smtClean="0"/>
              <a:t>The Texas Education Agency has developed lessons for gifted students and we have taken these lessons and added Sandra Kaplan’s model to them to create a deep and challenging curriculum for our EXPO students.</a:t>
            </a:r>
          </a:p>
        </p:txBody>
      </p:sp>
      <p:sp>
        <p:nvSpPr>
          <p:cNvPr id="57348" name="Slide Number Placeholder 3"/>
          <p:cNvSpPr>
            <a:spLocks noGrp="1"/>
          </p:cNvSpPr>
          <p:nvPr>
            <p:ph type="sldNum" sz="quarter" idx="5"/>
          </p:nvPr>
        </p:nvSpPr>
        <p:spPr>
          <a:noFill/>
        </p:spPr>
        <p:txBody>
          <a:bodyPr/>
          <a:lstStyle/>
          <a:p>
            <a:fld id="{B1661D70-A723-4909-A35A-8DC86098E98C}"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smtClean="0"/>
              <a:t>This is how we begin looking at our lessons and create daily activities from this.</a:t>
            </a:r>
          </a:p>
        </p:txBody>
      </p:sp>
      <p:sp>
        <p:nvSpPr>
          <p:cNvPr id="58372" name="Slide Number Placeholder 3"/>
          <p:cNvSpPr>
            <a:spLocks noGrp="1"/>
          </p:cNvSpPr>
          <p:nvPr>
            <p:ph type="sldNum" sz="quarter" idx="5"/>
          </p:nvPr>
        </p:nvSpPr>
        <p:spPr>
          <a:noFill/>
        </p:spPr>
        <p:txBody>
          <a:bodyPr/>
          <a:lstStyle/>
          <a:p>
            <a:fld id="{535976ED-AD1A-4776-8800-C72221716D81}"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smtClean="0"/>
              <a:t>Each lesson will incorporate these areas to ensure that we are raising the bar for our special students.</a:t>
            </a:r>
          </a:p>
        </p:txBody>
      </p:sp>
      <p:sp>
        <p:nvSpPr>
          <p:cNvPr id="59396" name="Slide Number Placeholder 3"/>
          <p:cNvSpPr>
            <a:spLocks noGrp="1"/>
          </p:cNvSpPr>
          <p:nvPr>
            <p:ph type="sldNum" sz="quarter" idx="5"/>
          </p:nvPr>
        </p:nvSpPr>
        <p:spPr>
          <a:noFill/>
        </p:spPr>
        <p:txBody>
          <a:bodyPr/>
          <a:lstStyle/>
          <a:p>
            <a:fld id="{6E336BF0-F500-4FF8-8BD4-0FAA865BE349}"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smtClean="0"/>
              <a:t>This is how we break it down as we are planning.</a:t>
            </a:r>
          </a:p>
        </p:txBody>
      </p:sp>
      <p:sp>
        <p:nvSpPr>
          <p:cNvPr id="60420" name="Slide Number Placeholder 3"/>
          <p:cNvSpPr>
            <a:spLocks noGrp="1"/>
          </p:cNvSpPr>
          <p:nvPr>
            <p:ph type="sldNum" sz="quarter" idx="5"/>
          </p:nvPr>
        </p:nvSpPr>
        <p:spPr>
          <a:noFill/>
        </p:spPr>
        <p:txBody>
          <a:bodyPr/>
          <a:lstStyle/>
          <a:p>
            <a:fld id="{256D35A1-5105-46A0-BD43-B0B78F9ECC60}"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E51071A-24FC-47DD-8565-E50B79E61882}" type="slidenum">
              <a:rPr lang="en-US" smtClean="0"/>
              <a:pPr/>
              <a:t>2</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z="2000" smtClean="0"/>
              <a:t>(</a:t>
            </a:r>
            <a:r>
              <a:rPr lang="en-US" sz="2000" i="1" smtClean="0"/>
              <a:t>Give examples of your EXPO students – but NO NAMES!)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smtClean="0"/>
              <a:t>Another model that we have incorporated into our new curriculum is the Cognitive Process Dimension and the Knowledge Dimension.  We start at the Remember level and work up towards the Create level and the factual knowledge level to the metacognitive knowledge level.  In all areas, we have to build upon the lower levels in order to reach the higher. These levels are necessary for gifted students to be a well rounded learner.</a:t>
            </a:r>
          </a:p>
        </p:txBody>
      </p:sp>
      <p:sp>
        <p:nvSpPr>
          <p:cNvPr id="61444" name="Slide Number Placeholder 3"/>
          <p:cNvSpPr>
            <a:spLocks noGrp="1"/>
          </p:cNvSpPr>
          <p:nvPr>
            <p:ph type="sldNum" sz="quarter" idx="5"/>
          </p:nvPr>
        </p:nvSpPr>
        <p:spPr>
          <a:noFill/>
        </p:spPr>
        <p:txBody>
          <a:bodyPr/>
          <a:lstStyle/>
          <a:p>
            <a:fld id="{113BB3EF-C6FD-41A7-BFDB-4801448FB7F8}"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smtClean="0"/>
              <a:t>We first start with a Generalization or a Universal Theme and go from there.</a:t>
            </a:r>
          </a:p>
        </p:txBody>
      </p:sp>
      <p:sp>
        <p:nvSpPr>
          <p:cNvPr id="62468" name="Slide Number Placeholder 3"/>
          <p:cNvSpPr>
            <a:spLocks noGrp="1"/>
          </p:cNvSpPr>
          <p:nvPr>
            <p:ph type="sldNum" sz="quarter" idx="5"/>
          </p:nvPr>
        </p:nvSpPr>
        <p:spPr>
          <a:noFill/>
        </p:spPr>
        <p:txBody>
          <a:bodyPr/>
          <a:lstStyle/>
          <a:p>
            <a:fld id="{6467A8D8-21A3-40F2-95CC-F743F573DC48}"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lang="en-US" smtClean="0"/>
              <a:t>These are the units we have created and will focus upon this year.  Our students in kindergarten, first, and second grades will be using a curriculum called Primary Enrichment Thinking Skills or PETS.  This curriculum is challenging and focuses on critical and creative thinking skills which will prepare them for the more challenging curriculum that begins in 3</a:t>
            </a:r>
            <a:r>
              <a:rPr lang="en-US" baseline="30000" smtClean="0"/>
              <a:t>rd</a:t>
            </a:r>
            <a:r>
              <a:rPr lang="en-US" smtClean="0"/>
              <a:t> grade.  At the high school level, EXPO students take Pre-AP, AP, or IB courses as their gifted curriculum.  The teachers that teach these high school courses have been trained to meet the needs of gifted high school students.  All high school EXPO students are required to take at least one of these courses to stay active in the program.</a:t>
            </a:r>
          </a:p>
        </p:txBody>
      </p:sp>
      <p:sp>
        <p:nvSpPr>
          <p:cNvPr id="63492" name="Slide Number Placeholder 3"/>
          <p:cNvSpPr>
            <a:spLocks noGrp="1"/>
          </p:cNvSpPr>
          <p:nvPr>
            <p:ph type="sldNum" sz="quarter" idx="5"/>
          </p:nvPr>
        </p:nvSpPr>
        <p:spPr>
          <a:noFill/>
        </p:spPr>
        <p:txBody>
          <a:bodyPr/>
          <a:lstStyle/>
          <a:p>
            <a:fld id="{A7009976-F467-4163-B778-FE299A387ECB}"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smtClean="0"/>
              <a:t>When we look at the depth of a unit, the teacher as well as the student has to dig deeper into the curriculum.  Creating this new curriculum has been as challenging for the teachers as it will be for the students.  With the teachers more aware, they will be able to bring in the motivation and novelty for the students.</a:t>
            </a:r>
          </a:p>
        </p:txBody>
      </p:sp>
      <p:sp>
        <p:nvSpPr>
          <p:cNvPr id="64516" name="Slide Number Placeholder 3"/>
          <p:cNvSpPr>
            <a:spLocks noGrp="1"/>
          </p:cNvSpPr>
          <p:nvPr>
            <p:ph type="sldNum" sz="quarter" idx="5"/>
          </p:nvPr>
        </p:nvSpPr>
        <p:spPr>
          <a:noFill/>
        </p:spPr>
        <p:txBody>
          <a:bodyPr/>
          <a:lstStyle/>
          <a:p>
            <a:fld id="{3B815918-DAF4-4293-AEED-BF5F5CD7BAD0}"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smtClean="0"/>
              <a:t>In my classroom, you’ll see posters of these 8 icons on the wall as a constant reminder for me and for the students to understand what we’re learning and other ways of looking at what we are learning.  These are the 8 dimensions of depth.</a:t>
            </a:r>
          </a:p>
        </p:txBody>
      </p:sp>
      <p:sp>
        <p:nvSpPr>
          <p:cNvPr id="65540" name="Slide Number Placeholder 3"/>
          <p:cNvSpPr>
            <a:spLocks noGrp="1"/>
          </p:cNvSpPr>
          <p:nvPr>
            <p:ph type="sldNum" sz="quarter" idx="5"/>
          </p:nvPr>
        </p:nvSpPr>
        <p:spPr>
          <a:noFill/>
        </p:spPr>
        <p:txBody>
          <a:bodyPr/>
          <a:lstStyle/>
          <a:p>
            <a:fld id="{59AF93F7-B4A9-415E-A647-F4D6CB4355A3}"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smtClean="0"/>
              <a:t>This is the complexity part of Sandra Kaplan’s model and how it relates to the curriculum we developed.</a:t>
            </a:r>
          </a:p>
        </p:txBody>
      </p:sp>
      <p:sp>
        <p:nvSpPr>
          <p:cNvPr id="66564" name="Slide Number Placeholder 3"/>
          <p:cNvSpPr>
            <a:spLocks noGrp="1"/>
          </p:cNvSpPr>
          <p:nvPr>
            <p:ph type="sldNum" sz="quarter" idx="5"/>
          </p:nvPr>
        </p:nvSpPr>
        <p:spPr>
          <a:noFill/>
        </p:spPr>
        <p:txBody>
          <a:bodyPr/>
          <a:lstStyle/>
          <a:p>
            <a:fld id="{3B012D19-39C9-46A5-B4E4-5814CB0DAD75}"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smtClean="0"/>
              <a:t>These 3 complexity icons are also on my wall.  Your child will be learning these icons and what they mean throughout the year.</a:t>
            </a:r>
          </a:p>
        </p:txBody>
      </p:sp>
      <p:sp>
        <p:nvSpPr>
          <p:cNvPr id="67588" name="Slide Number Placeholder 3"/>
          <p:cNvSpPr>
            <a:spLocks noGrp="1"/>
          </p:cNvSpPr>
          <p:nvPr>
            <p:ph type="sldNum" sz="quarter" idx="5"/>
          </p:nvPr>
        </p:nvSpPr>
        <p:spPr>
          <a:noFill/>
        </p:spPr>
        <p:txBody>
          <a:bodyPr/>
          <a:lstStyle/>
          <a:p>
            <a:fld id="{B7E5CA38-186C-41A2-85F0-F949F6EEAC8D}"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CA547C6-C39A-4ACE-A937-A53683B5CE64}" type="slidenum">
              <a:rPr lang="en-US" smtClean="0"/>
              <a:pPr/>
              <a:t>27</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smtClean="0"/>
              <a:t>By using depth and complexity along with the  Taxonomy of Learning, we will be offering our students an enriched, differentiated curriculum which will take them to a higher, actually unending academic development.  Our goal is to help our students become life-long learners.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r>
              <a:rPr lang="en-US" smtClean="0"/>
              <a:t>What can you do at home to stimulate their critical and creative thinking?  These games are available from some of the publishers listed in our resource list as well as at some teacher stores.</a:t>
            </a:r>
          </a:p>
        </p:txBody>
      </p:sp>
      <p:sp>
        <p:nvSpPr>
          <p:cNvPr id="69636" name="Slide Number Placeholder 3"/>
          <p:cNvSpPr>
            <a:spLocks noGrp="1"/>
          </p:cNvSpPr>
          <p:nvPr>
            <p:ph type="sldNum" sz="quarter" idx="5"/>
          </p:nvPr>
        </p:nvSpPr>
        <p:spPr>
          <a:noFill/>
        </p:spPr>
        <p:txBody>
          <a:bodyPr/>
          <a:lstStyle/>
          <a:p>
            <a:fld id="{AD9F4C82-18C1-47DA-B485-8D08C42A8FD1}"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US" smtClean="0"/>
              <a:t>These are things that will stimulate gifted children by using strategy, hand-eye coordination, and creativity.</a:t>
            </a:r>
          </a:p>
        </p:txBody>
      </p:sp>
      <p:sp>
        <p:nvSpPr>
          <p:cNvPr id="70660" name="Slide Number Placeholder 3"/>
          <p:cNvSpPr>
            <a:spLocks noGrp="1"/>
          </p:cNvSpPr>
          <p:nvPr>
            <p:ph type="sldNum" sz="quarter" idx="5"/>
          </p:nvPr>
        </p:nvSpPr>
        <p:spPr>
          <a:noFill/>
        </p:spPr>
        <p:txBody>
          <a:bodyPr/>
          <a:lstStyle/>
          <a:p>
            <a:fld id="{94C7FC18-19D3-40CB-95FA-9C5775636BBA}"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6F3BC95-8949-45EC-B873-297C6F93FA59}" type="slidenum">
              <a:rPr lang="en-US" smtClean="0"/>
              <a:pPr/>
              <a:t>3</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z="2000" i="1" smtClean="0"/>
              <a:t>(Give examples of your EXPO students – but NO NAMES!)</a:t>
            </a:r>
          </a:p>
          <a:p>
            <a:pPr eaLnBrk="1" hangingPunct="1"/>
            <a:endParaRPr lang="en-US" i="1"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9EBC04C8-ABAC-43F8-A1E0-F7E36AC7C49E}" type="slidenum">
              <a:rPr lang="en-US" smtClean="0"/>
              <a:pPr/>
              <a:t>30</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311150" y="4403725"/>
            <a:ext cx="6297613" cy="4635500"/>
          </a:xfrm>
          <a:noFill/>
          <a:ln/>
        </p:spPr>
        <p:txBody>
          <a:bodyPr/>
          <a:lstStyle/>
          <a:p>
            <a:pPr eaLnBrk="1" hangingPunct="1">
              <a:lnSpc>
                <a:spcPct val="80000"/>
              </a:lnSpc>
            </a:pPr>
            <a:r>
              <a:rPr lang="en-US" sz="1400" smtClean="0"/>
              <a:t>A furlough is used when extenuating issues exist with a child and the parent feels that time away from EXPO would be beneficial.  The furlough will be in effect for the remainder of the school year and the student will automatically be reinstated into EXPO at the beginning of the following school year.  Only one furlough will be granted throughout their school career unless extreme circumstances warrant an additional one.</a:t>
            </a:r>
          </a:p>
          <a:p>
            <a:pPr eaLnBrk="1" hangingPunct="1">
              <a:lnSpc>
                <a:spcPct val="80000"/>
              </a:lnSpc>
            </a:pPr>
            <a:endParaRPr lang="en-US" sz="1400" smtClean="0"/>
          </a:p>
          <a:p>
            <a:pPr eaLnBrk="1" hangingPunct="1">
              <a:lnSpc>
                <a:spcPct val="80000"/>
              </a:lnSpc>
            </a:pPr>
            <a:r>
              <a:rPr lang="en-US" sz="1400" smtClean="0"/>
              <a:t>Probation will be used when EXPO is not meeting the child’s needs.  The Specialist will place the child on probation with guidelines and timelines that must be met to stay in EXPO.  If not, the child will be exited from EXPO.</a:t>
            </a:r>
          </a:p>
          <a:p>
            <a:pPr eaLnBrk="1" hangingPunct="1">
              <a:lnSpc>
                <a:spcPct val="80000"/>
              </a:lnSpc>
            </a:pPr>
            <a:endParaRPr lang="en-US" sz="1400" smtClean="0"/>
          </a:p>
          <a:p>
            <a:pPr eaLnBrk="1" hangingPunct="1">
              <a:lnSpc>
                <a:spcPct val="80000"/>
              </a:lnSpc>
            </a:pPr>
            <a:r>
              <a:rPr lang="en-US" sz="1400" smtClean="0"/>
              <a:t>Elementary students will receive an EXPO Progress Report every twelve weeks and all activities will be scored on a scale of 1 – 4, with 4 being excellent.  Please understand that 4’s are very difficult to receive.</a:t>
            </a:r>
          </a:p>
          <a:p>
            <a:pPr eaLnBrk="1" hangingPunct="1">
              <a:lnSpc>
                <a:spcPct val="80000"/>
              </a:lnSpc>
            </a:pPr>
            <a:endParaRPr lang="en-US" sz="1400" smtClean="0"/>
          </a:p>
          <a:p>
            <a:pPr eaLnBrk="1" hangingPunct="1">
              <a:lnSpc>
                <a:spcPct val="80000"/>
              </a:lnSpc>
            </a:pPr>
            <a:r>
              <a:rPr lang="en-US" sz="1400" smtClean="0"/>
              <a:t>Middle School students will receive a grade on their report card from their daily EXPO class.</a:t>
            </a:r>
          </a:p>
          <a:p>
            <a:pPr eaLnBrk="1" hangingPunct="1">
              <a:lnSpc>
                <a:spcPct val="80000"/>
              </a:lnSpc>
            </a:pPr>
            <a:endParaRPr lang="en-US" sz="1400" smtClean="0"/>
          </a:p>
          <a:p>
            <a:pPr eaLnBrk="1" hangingPunct="1">
              <a:lnSpc>
                <a:spcPct val="80000"/>
              </a:lnSpc>
            </a:pPr>
            <a:r>
              <a:rPr lang="en-US" sz="1400" smtClean="0"/>
              <a:t>We hold our students to high expectations and help them to set appropriate goals for themselves.  These high expectations are the guiding force behind our new curriculum and our scholarly behaviors that we will be looking for in the classroom.  Being in EXPO will require work, but that work will pay off  when you are ready to go to college and/or start a career.</a:t>
            </a:r>
          </a:p>
          <a:p>
            <a:pPr eaLnBrk="1" hangingPunct="1">
              <a:lnSpc>
                <a:spcPct val="80000"/>
              </a:lnSpc>
            </a:pPr>
            <a:endParaRPr lang="en-US" sz="1400" smtClean="0"/>
          </a:p>
          <a:p>
            <a:pPr eaLnBrk="1" hangingPunct="1">
              <a:lnSpc>
                <a:spcPct val="80000"/>
              </a:lnSpc>
            </a:pPr>
            <a:endParaRPr lang="en-US" sz="14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E3E12F5-77E6-49DC-9A1F-EF4D26F24936}" type="slidenum">
              <a:rPr lang="en-US" smtClean="0"/>
              <a:pPr/>
              <a:t>31</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z="2000" smtClean="0"/>
              <a:t>The first 8 links are companies that specialize in resources for gifted children.  The last 4 slides are for the state and national association for the gifted and the TEA gifted website.</a:t>
            </a:r>
          </a:p>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83411AC-1AE6-48C7-81BA-3AD9F0E98ABA}" type="slidenum">
              <a:rPr lang="en-US" smtClean="0"/>
              <a:pPr/>
              <a:t>32</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buFontTx/>
              <a:buChar char="•"/>
            </a:pPr>
            <a:r>
              <a:rPr lang="en-US" sz="2000" smtClean="0"/>
              <a:t>I am (The EXPO Specialist is) always happy to visit with parents.  Please schedule an appointment if you’d like to meet with me.</a:t>
            </a:r>
          </a:p>
          <a:p>
            <a:pPr eaLnBrk="1" hangingPunct="1">
              <a:buFontTx/>
              <a:buChar char="•"/>
            </a:pPr>
            <a:r>
              <a:rPr lang="en-US" sz="2000" smtClean="0"/>
              <a:t>The EXPO website has a wealth of information, including the EXPO Handbook, referral forms, and summer opportunities.</a:t>
            </a:r>
          </a:p>
          <a:p>
            <a:pPr eaLnBrk="1" hangingPunct="1"/>
            <a:endParaRPr lang="en-US" sz="20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smtClean="0"/>
              <a:t>We see EXPO students who struggle with daily issues due to begin gifted.  We sometimes ask our students to complete a chart like this to help them work through some of these issues.  For example, a student may say that is a positive thing to be able to “catch on” to new concepts quickly, but a negative that comes from that is other students may always want your help or the teacher may expect too much from you.</a:t>
            </a:r>
          </a:p>
        </p:txBody>
      </p:sp>
      <p:sp>
        <p:nvSpPr>
          <p:cNvPr id="45060" name="Slide Number Placeholder 3"/>
          <p:cNvSpPr>
            <a:spLocks noGrp="1"/>
          </p:cNvSpPr>
          <p:nvPr>
            <p:ph type="sldNum" sz="quarter" idx="5"/>
          </p:nvPr>
        </p:nvSpPr>
        <p:spPr>
          <a:noFill/>
        </p:spPr>
        <p:txBody>
          <a:bodyPr/>
          <a:lstStyle/>
          <a:p>
            <a:fld id="{E759CD84-C969-48CE-B932-250A20B4949C}"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US" smtClean="0"/>
              <a:t>We have added scholarliness to our progress report this year.  These are the expectations and qualities that we will look for in our students.</a:t>
            </a:r>
          </a:p>
        </p:txBody>
      </p:sp>
      <p:sp>
        <p:nvSpPr>
          <p:cNvPr id="46084" name="Slide Number Placeholder 3"/>
          <p:cNvSpPr>
            <a:spLocks noGrp="1"/>
          </p:cNvSpPr>
          <p:nvPr>
            <p:ph type="sldNum" sz="quarter" idx="5"/>
          </p:nvPr>
        </p:nvSpPr>
        <p:spPr>
          <a:noFill/>
        </p:spPr>
        <p:txBody>
          <a:bodyPr/>
          <a:lstStyle/>
          <a:p>
            <a:fld id="{34F9CFB7-AD99-4B8A-855D-6B6F6A58DB4C}"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
        <p:nvSpPr>
          <p:cNvPr id="47108" name="Slide Number Placeholder 3"/>
          <p:cNvSpPr>
            <a:spLocks noGrp="1"/>
          </p:cNvSpPr>
          <p:nvPr>
            <p:ph type="sldNum" sz="quarter" idx="5"/>
          </p:nvPr>
        </p:nvSpPr>
        <p:spPr>
          <a:noFill/>
        </p:spPr>
        <p:txBody>
          <a:bodyPr/>
          <a:lstStyle/>
          <a:p>
            <a:fld id="{342527EE-2A96-47D4-B0CF-02DA0479DE17}"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p>
        </p:txBody>
      </p:sp>
      <p:sp>
        <p:nvSpPr>
          <p:cNvPr id="48132" name="Slide Number Placeholder 3"/>
          <p:cNvSpPr>
            <a:spLocks noGrp="1"/>
          </p:cNvSpPr>
          <p:nvPr>
            <p:ph type="sldNum" sz="quarter" idx="5"/>
          </p:nvPr>
        </p:nvSpPr>
        <p:spPr>
          <a:noFill/>
        </p:spPr>
        <p:txBody>
          <a:bodyPr/>
          <a:lstStyle/>
          <a:p>
            <a:fld id="{0228D3DF-F07F-43B2-B184-36FFEE75D15B}"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666EC128-6667-4415-846C-509EB15EEBA1}"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a:noFill/>
        </p:spPr>
        <p:txBody>
          <a:bodyPr/>
          <a:lstStyle/>
          <a:p>
            <a:fld id="{0B443E37-22E0-4398-85BE-028FCB44CA55}"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dirty="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dirty="0"/>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dirty="0"/>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dirty="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dirty="0"/>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dirty="0"/>
            </a:p>
          </p:txBody>
        </p:sp>
      </p:grpSp>
      <p:sp>
        <p:nvSpPr>
          <p:cNvPr id="97292"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9729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7CB6B5C4-0C69-4FBF-9057-A479A9BF04B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DF171007-19CD-4280-94B9-7EBA80E1BE4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CAB8DD0-72F6-4B03-A630-1C865E42346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182688" y="2017713"/>
            <a:ext cx="7772400" cy="4114800"/>
          </a:xfrm>
        </p:spPr>
        <p:txBody>
          <a:bodyPr/>
          <a:lstStyle/>
          <a:p>
            <a:pPr lvl="0"/>
            <a:endParaRPr lang="en-US" noProof="0" dirty="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5FCECE6B-0831-4E2D-9BDC-8DD486F467B0}"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82688" y="2017713"/>
            <a:ext cx="7772400" cy="4114800"/>
          </a:xfrm>
        </p:spPr>
        <p:txBody>
          <a:bodyPr/>
          <a:lstStyle/>
          <a:p>
            <a:pPr lvl="0"/>
            <a:endParaRPr lang="en-US" noProof="0" dirty="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D17EBD0-47F5-4580-BF04-5FBF55D199AA}"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5C14430-FE5E-4947-A0BC-FF8644365EDD}"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7E9CD9D9-0F7E-48E4-959C-CB46F1765FE6}"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4A894F-684D-48F3-96EC-5BE530B29767}"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3E8AE0-67BD-43E3-8B04-059FCC214DD1}"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E59C7B-0C24-4E92-A3AA-86E5C044A29E}"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6ED3F8-AC99-422D-B3F6-33A2434C1A0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96D41DC5-E629-4EF9-A362-495680101AEE}"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D8780A3-91CC-4D0C-B239-FC8118CF39FA}"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A873FA2-FD2A-495E-B9ED-C6146C945331}"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EE7C97D-F43F-4F75-B6DE-ED0B3607C8C7}"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BB2745-E536-46D2-AE76-CAB08D7FC3E1}"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CBA9F9-DB28-419E-B479-5210B990A7FA}"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7D050C-2DF2-4F73-817D-0821CF9AC264}"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A73614-4212-47E6-B3B1-9832E93F9F47}"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dirty="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dirty="0"/>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dirty="0"/>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dirty="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dirty="0"/>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dirty="0"/>
            </a:p>
          </p:txBody>
        </p:sp>
      </p:grpSp>
      <p:sp>
        <p:nvSpPr>
          <p:cNvPr id="185356"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18535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BED0EFD6-BFCA-4AC1-B359-B946CB059E55}"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906805EB-CD68-4F0E-B930-9BB1E9E2A4C8}"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9895DC95-9BC6-4AB1-B98A-614BEA2440E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BAFD288-91BF-4147-BA86-191A6B852276}"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8B2FD29F-CB2D-41B6-A788-E67B1A24AA11}"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123BF991-8484-4548-9047-FBEC7460EAF9}"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BF666D54-F94B-4ABA-9509-942EB00B0784}"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CB00D28A-3A39-4011-BBC5-4E6F758CA666}"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9362993-495E-4EC9-B39E-D5BD9B13BD60}"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BECAC13B-1AEB-4D56-8728-981D6E29E568}"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B80018B-99F1-4541-BBE7-F55EE32BA03C}"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2CDABC6F-8576-454A-A26B-5EB266C69C87}"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dirty="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dirty="0"/>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dirty="0"/>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dirty="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dirty="0"/>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US" dirty="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dirty="0"/>
            </a:p>
          </p:txBody>
        </p:sp>
      </p:grpSp>
      <p:sp>
        <p:nvSpPr>
          <p:cNvPr id="191500"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19150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01D8FDF3-749F-4CC0-A972-4700EB0D553E}"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87F245F4-9810-4EEE-979B-DDC13FCCB8E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75F04FB8-CD55-43E9-955B-597A6ECDE767}"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B0F021CF-AF52-4027-84F9-423B0BA4B664}"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6ECC6BA0-C46A-4D82-A116-C8F959D83C8B}"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8B834154-A051-4709-8686-277BAB4D66D4}"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08EC9BAC-9084-48A4-8F0F-46819462B70F}"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9BE9D416-7A42-40FA-848B-F371D098852D}"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B8CA2951-9893-48A4-8406-AD1A357F006A}"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E07FAC3E-B931-40D1-B31A-32FCE6F6E29F}"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9568BB3-9C38-4947-9CD7-BA853F568E56}"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8CBBEA66-0639-419D-8B33-CED507E1BF8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33EF68A8-4D10-4E02-8F62-E6B405E6E28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5A81073E-67C1-4F87-9E5B-D208245021F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6EEADE06-5377-4EE7-A532-AFBD378912C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20749A8-FFFB-419D-BC4E-ACE45A940C9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A82D6A1A-34C5-4F69-995D-4AE50EEC44F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eaLnBrk="1" hangingPunct="1">
              <a:defRPr/>
            </a:pPr>
            <a:endParaRPr kumimoji="1" lang="en-US" sz="2400" dirty="0"/>
          </a:p>
        </p:txBody>
      </p:sp>
      <p:sp>
        <p:nvSpPr>
          <p:cNvPr id="9625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dirty="0"/>
          </a:p>
        </p:txBody>
      </p:sp>
      <p:sp>
        <p:nvSpPr>
          <p:cNvPr id="96260"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eaLnBrk="1" hangingPunct="1">
              <a:defRPr/>
            </a:pPr>
            <a:endParaRPr kumimoji="1" lang="en-US" sz="2400" dirty="0"/>
          </a:p>
        </p:txBody>
      </p:sp>
      <p:sp>
        <p:nvSpPr>
          <p:cNvPr id="9626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dirty="0"/>
          </a:p>
        </p:txBody>
      </p:sp>
      <p:sp>
        <p:nvSpPr>
          <p:cNvPr id="9626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defRPr/>
            </a:pPr>
            <a:endParaRPr kumimoji="1" lang="en-US" sz="2400" dirty="0"/>
          </a:p>
        </p:txBody>
      </p:sp>
      <p:sp>
        <p:nvSpPr>
          <p:cNvPr id="96263"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eaLnBrk="1" hangingPunct="1">
              <a:defRPr/>
            </a:pPr>
            <a:endParaRPr kumimoji="1" lang="en-US" sz="2400" dirty="0"/>
          </a:p>
        </p:txBody>
      </p:sp>
      <p:sp>
        <p:nvSpPr>
          <p:cNvPr id="9626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dirty="0"/>
          </a:p>
        </p:txBody>
      </p:sp>
      <p:sp>
        <p:nvSpPr>
          <p:cNvPr id="4105"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06"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626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p>
        </p:txBody>
      </p:sp>
      <p:sp>
        <p:nvSpPr>
          <p:cNvPr id="9626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
        <p:nvSpPr>
          <p:cNvPr id="9626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F61CC10D-C147-47A5-A2A8-4F3CE59B67B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02"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4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p>
        </p:txBody>
      </p:sp>
      <p:sp>
        <p:nvSpPr>
          <p:cNvPr id="164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p>
        </p:txBody>
      </p:sp>
      <p:sp>
        <p:nvSpPr>
          <p:cNvPr id="164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cs typeface="+mn-cs"/>
              </a:defRPr>
            </a:lvl1pPr>
          </a:lstStyle>
          <a:p>
            <a:pPr>
              <a:defRPr/>
            </a:pPr>
            <a:fld id="{2F5C3CE0-F374-4580-A939-AA2F2E2576E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2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eaLnBrk="1" hangingPunct="1">
              <a:defRPr/>
            </a:pPr>
            <a:endParaRPr kumimoji="1" lang="en-US" sz="2400" dirty="0"/>
          </a:p>
        </p:txBody>
      </p:sp>
      <p:sp>
        <p:nvSpPr>
          <p:cNvPr id="18432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dirty="0"/>
          </a:p>
        </p:txBody>
      </p:sp>
      <p:sp>
        <p:nvSpPr>
          <p:cNvPr id="18432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eaLnBrk="1" hangingPunct="1">
              <a:defRPr/>
            </a:pPr>
            <a:endParaRPr kumimoji="1" lang="en-US" sz="2400" dirty="0"/>
          </a:p>
        </p:txBody>
      </p:sp>
      <p:sp>
        <p:nvSpPr>
          <p:cNvPr id="18432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dirty="0"/>
          </a:p>
        </p:txBody>
      </p:sp>
      <p:sp>
        <p:nvSpPr>
          <p:cNvPr id="18432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defRPr/>
            </a:pPr>
            <a:endParaRPr kumimoji="1" lang="en-US" sz="2400" dirty="0"/>
          </a:p>
        </p:txBody>
      </p:sp>
      <p:sp>
        <p:nvSpPr>
          <p:cNvPr id="18432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eaLnBrk="1" hangingPunct="1">
              <a:defRPr/>
            </a:pPr>
            <a:endParaRPr kumimoji="1" lang="en-US" sz="2400" dirty="0"/>
          </a:p>
        </p:txBody>
      </p:sp>
      <p:sp>
        <p:nvSpPr>
          <p:cNvPr id="18432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dirty="0"/>
          </a:p>
        </p:txBody>
      </p:sp>
      <p:sp>
        <p:nvSpPr>
          <p:cNvPr id="615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15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3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p>
        </p:txBody>
      </p:sp>
      <p:sp>
        <p:nvSpPr>
          <p:cNvPr id="18433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
        <p:nvSpPr>
          <p:cNvPr id="18433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DB6F5EEA-BDCC-4539-B360-F154529C76E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03"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Arial" charset="0"/>
        </a:defRPr>
      </a:lvl2pPr>
      <a:lvl3pPr algn="l" rtl="0" eaLnBrk="0" fontAlgn="base" hangingPunct="0">
        <a:spcBef>
          <a:spcPct val="0"/>
        </a:spcBef>
        <a:spcAft>
          <a:spcPct val="0"/>
        </a:spcAft>
        <a:defRPr sz="4400">
          <a:solidFill>
            <a:schemeClr val="tx2"/>
          </a:solidFill>
          <a:latin typeface="Tahoma" pitchFamily="34" charset="0"/>
          <a:cs typeface="Arial" charset="0"/>
        </a:defRPr>
      </a:lvl3pPr>
      <a:lvl4pPr algn="l" rtl="0" eaLnBrk="0" fontAlgn="base" hangingPunct="0">
        <a:spcBef>
          <a:spcPct val="0"/>
        </a:spcBef>
        <a:spcAft>
          <a:spcPct val="0"/>
        </a:spcAft>
        <a:defRPr sz="4400">
          <a:solidFill>
            <a:schemeClr val="tx2"/>
          </a:solidFill>
          <a:latin typeface="Tahoma" pitchFamily="34" charset="0"/>
          <a:cs typeface="Arial" charset="0"/>
        </a:defRPr>
      </a:lvl4pPr>
      <a:lvl5pPr algn="l" rtl="0" eaLnBrk="0" fontAlgn="base" hangingPunct="0">
        <a:spcBef>
          <a:spcPct val="0"/>
        </a:spcBef>
        <a:spcAft>
          <a:spcPct val="0"/>
        </a:spcAft>
        <a:defRPr sz="4400">
          <a:solidFill>
            <a:schemeClr val="tx2"/>
          </a:solidFill>
          <a:latin typeface="Tahoma" pitchFamily="34" charset="0"/>
          <a:cs typeface="Arial" charset="0"/>
        </a:defRPr>
      </a:lvl5pPr>
      <a:lvl6pPr marL="457200" algn="l" rtl="0" fontAlgn="base">
        <a:spcBef>
          <a:spcPct val="0"/>
        </a:spcBef>
        <a:spcAft>
          <a:spcPct val="0"/>
        </a:spcAft>
        <a:defRPr sz="4400">
          <a:solidFill>
            <a:schemeClr val="tx2"/>
          </a:solidFill>
          <a:latin typeface="Tahoma" pitchFamily="34" charset="0"/>
          <a:cs typeface="Arial" charset="0"/>
        </a:defRPr>
      </a:lvl6pPr>
      <a:lvl7pPr marL="914400" algn="l" rtl="0" fontAlgn="base">
        <a:spcBef>
          <a:spcPct val="0"/>
        </a:spcBef>
        <a:spcAft>
          <a:spcPct val="0"/>
        </a:spcAft>
        <a:defRPr sz="4400">
          <a:solidFill>
            <a:schemeClr val="tx2"/>
          </a:solidFill>
          <a:latin typeface="Tahoma" pitchFamily="34" charset="0"/>
          <a:cs typeface="Arial" charset="0"/>
        </a:defRPr>
      </a:lvl7pPr>
      <a:lvl8pPr marL="1371600" algn="l" rtl="0" fontAlgn="base">
        <a:spcBef>
          <a:spcPct val="0"/>
        </a:spcBef>
        <a:spcAft>
          <a:spcPct val="0"/>
        </a:spcAft>
        <a:defRPr sz="4400">
          <a:solidFill>
            <a:schemeClr val="tx2"/>
          </a:solidFill>
          <a:latin typeface="Tahoma" pitchFamily="34" charset="0"/>
          <a:cs typeface="Arial" charset="0"/>
        </a:defRPr>
      </a:lvl8pPr>
      <a:lvl9pPr marL="1828800" algn="l" rtl="0" fontAlgn="base">
        <a:spcBef>
          <a:spcPct val="0"/>
        </a:spcBef>
        <a:spcAft>
          <a:spcPct val="0"/>
        </a:spcAft>
        <a:defRPr sz="4400">
          <a:solidFill>
            <a:schemeClr val="tx2"/>
          </a:solidFill>
          <a:latin typeface="Tahoma" pitchFamily="34" charset="0"/>
          <a:cs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eaLnBrk="1" hangingPunct="1">
              <a:defRPr/>
            </a:pPr>
            <a:endParaRPr kumimoji="1" lang="en-US" sz="2400" dirty="0"/>
          </a:p>
        </p:txBody>
      </p:sp>
      <p:sp>
        <p:nvSpPr>
          <p:cNvPr id="19046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dirty="0"/>
          </a:p>
        </p:txBody>
      </p:sp>
      <p:sp>
        <p:nvSpPr>
          <p:cNvPr id="190468"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eaLnBrk="1" hangingPunct="1">
              <a:defRPr/>
            </a:pPr>
            <a:endParaRPr kumimoji="1" lang="en-US" sz="2400" dirty="0"/>
          </a:p>
        </p:txBody>
      </p:sp>
      <p:sp>
        <p:nvSpPr>
          <p:cNvPr id="19046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dirty="0"/>
          </a:p>
        </p:txBody>
      </p:sp>
      <p:sp>
        <p:nvSpPr>
          <p:cNvPr id="19047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defRPr/>
            </a:pPr>
            <a:endParaRPr kumimoji="1" lang="en-US" sz="2400" dirty="0"/>
          </a:p>
        </p:txBody>
      </p:sp>
      <p:sp>
        <p:nvSpPr>
          <p:cNvPr id="190471"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eaLnBrk="1" hangingPunct="1">
              <a:defRPr/>
            </a:pPr>
            <a:endParaRPr kumimoji="1" lang="en-US" sz="2400" dirty="0"/>
          </a:p>
        </p:txBody>
      </p:sp>
      <p:sp>
        <p:nvSpPr>
          <p:cNvPr id="19047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dirty="0"/>
          </a:p>
        </p:txBody>
      </p:sp>
      <p:sp>
        <p:nvSpPr>
          <p:cNvPr id="7177"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8"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0475"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cs typeface="+mn-cs"/>
              </a:defRPr>
            </a:lvl1pPr>
          </a:lstStyle>
          <a:p>
            <a:pPr>
              <a:defRPr/>
            </a:pPr>
            <a:endParaRPr lang="en-US"/>
          </a:p>
        </p:txBody>
      </p:sp>
      <p:sp>
        <p:nvSpPr>
          <p:cNvPr id="190476"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cs typeface="+mn-cs"/>
              </a:defRPr>
            </a:lvl1pPr>
          </a:lstStyle>
          <a:p>
            <a:pPr>
              <a:defRPr/>
            </a:pPr>
            <a:endParaRPr lang="en-US"/>
          </a:p>
        </p:txBody>
      </p:sp>
      <p:sp>
        <p:nvSpPr>
          <p:cNvPr id="190477"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cs typeface="+mn-cs"/>
              </a:defRPr>
            </a:lvl1pPr>
          </a:lstStyle>
          <a:p>
            <a:pPr>
              <a:defRPr/>
            </a:pPr>
            <a:fld id="{38D3656A-7F59-416D-96BF-D5F5C8BEDCA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04"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Arial" charset="0"/>
        </a:defRPr>
      </a:lvl2pPr>
      <a:lvl3pPr algn="l" rtl="0" eaLnBrk="0" fontAlgn="base" hangingPunct="0">
        <a:spcBef>
          <a:spcPct val="0"/>
        </a:spcBef>
        <a:spcAft>
          <a:spcPct val="0"/>
        </a:spcAft>
        <a:defRPr sz="4400">
          <a:solidFill>
            <a:schemeClr val="tx2"/>
          </a:solidFill>
          <a:latin typeface="Tahoma" pitchFamily="34" charset="0"/>
          <a:cs typeface="Arial" charset="0"/>
        </a:defRPr>
      </a:lvl3pPr>
      <a:lvl4pPr algn="l" rtl="0" eaLnBrk="0" fontAlgn="base" hangingPunct="0">
        <a:spcBef>
          <a:spcPct val="0"/>
        </a:spcBef>
        <a:spcAft>
          <a:spcPct val="0"/>
        </a:spcAft>
        <a:defRPr sz="4400">
          <a:solidFill>
            <a:schemeClr val="tx2"/>
          </a:solidFill>
          <a:latin typeface="Tahoma" pitchFamily="34" charset="0"/>
          <a:cs typeface="Arial" charset="0"/>
        </a:defRPr>
      </a:lvl4pPr>
      <a:lvl5pPr algn="l" rtl="0" eaLnBrk="0" fontAlgn="base" hangingPunct="0">
        <a:spcBef>
          <a:spcPct val="0"/>
        </a:spcBef>
        <a:spcAft>
          <a:spcPct val="0"/>
        </a:spcAft>
        <a:defRPr sz="4400">
          <a:solidFill>
            <a:schemeClr val="tx2"/>
          </a:solidFill>
          <a:latin typeface="Tahoma" pitchFamily="34" charset="0"/>
          <a:cs typeface="Arial" charset="0"/>
        </a:defRPr>
      </a:lvl5pPr>
      <a:lvl6pPr marL="457200" algn="l" rtl="0" fontAlgn="base">
        <a:spcBef>
          <a:spcPct val="0"/>
        </a:spcBef>
        <a:spcAft>
          <a:spcPct val="0"/>
        </a:spcAft>
        <a:defRPr sz="4400">
          <a:solidFill>
            <a:schemeClr val="tx2"/>
          </a:solidFill>
          <a:latin typeface="Tahoma" pitchFamily="34" charset="0"/>
          <a:cs typeface="Arial" charset="0"/>
        </a:defRPr>
      </a:lvl6pPr>
      <a:lvl7pPr marL="914400" algn="l" rtl="0" fontAlgn="base">
        <a:spcBef>
          <a:spcPct val="0"/>
        </a:spcBef>
        <a:spcAft>
          <a:spcPct val="0"/>
        </a:spcAft>
        <a:defRPr sz="4400">
          <a:solidFill>
            <a:schemeClr val="tx2"/>
          </a:solidFill>
          <a:latin typeface="Tahoma" pitchFamily="34" charset="0"/>
          <a:cs typeface="Arial" charset="0"/>
        </a:defRPr>
      </a:lvl7pPr>
      <a:lvl8pPr marL="1371600" algn="l" rtl="0" fontAlgn="base">
        <a:spcBef>
          <a:spcPct val="0"/>
        </a:spcBef>
        <a:spcAft>
          <a:spcPct val="0"/>
        </a:spcAft>
        <a:defRPr sz="4400">
          <a:solidFill>
            <a:schemeClr val="tx2"/>
          </a:solidFill>
          <a:latin typeface="Tahoma" pitchFamily="34" charset="0"/>
          <a:cs typeface="Arial" charset="0"/>
        </a:defRPr>
      </a:lvl8pPr>
      <a:lvl9pPr marL="1828800" algn="l" rtl="0" fontAlgn="base">
        <a:spcBef>
          <a:spcPct val="0"/>
        </a:spcBef>
        <a:spcAft>
          <a:spcPct val="0"/>
        </a:spcAft>
        <a:defRPr sz="4400">
          <a:solidFill>
            <a:schemeClr val="tx2"/>
          </a:solidFill>
          <a:latin typeface="Tahoma" pitchFamily="34" charset="0"/>
          <a:cs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w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3.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w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3.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8" Type="http://schemas.openxmlformats.org/officeDocument/2006/relationships/hyperlink" Target="http://www.criticalthinking.com/" TargetMode="External"/><Relationship Id="rId13" Type="http://schemas.openxmlformats.org/officeDocument/2006/relationships/hyperlink" Target="http://www.nagc.org/" TargetMode="External"/><Relationship Id="rId3" Type="http://schemas.openxmlformats.org/officeDocument/2006/relationships/hyperlink" Target="http://www.mindwareonline.com/" TargetMode="External"/><Relationship Id="rId7" Type="http://schemas.openxmlformats.org/officeDocument/2006/relationships/hyperlink" Target="http://www.edimpressions.com/" TargetMode="External"/><Relationship Id="rId12" Type="http://schemas.openxmlformats.org/officeDocument/2006/relationships/hyperlink" Target="http://www.tea.state.tx.us/gted" TargetMode="External"/><Relationship Id="rId2" Type="http://schemas.openxmlformats.org/officeDocument/2006/relationships/notesSlide" Target="../notesSlides/notesSlide31.xml"/><Relationship Id="rId1" Type="http://schemas.openxmlformats.org/officeDocument/2006/relationships/slideLayout" Target="../slideLayouts/slideLayout17.xml"/><Relationship Id="rId6" Type="http://schemas.openxmlformats.org/officeDocument/2006/relationships/hyperlink" Target="http://www.tinmanpress.com/" TargetMode="External"/><Relationship Id="rId11" Type="http://schemas.openxmlformats.org/officeDocument/2006/relationships/hyperlink" Target="http://www.txgifted.org/" TargetMode="External"/><Relationship Id="rId5" Type="http://schemas.openxmlformats.org/officeDocument/2006/relationships/hyperlink" Target="http://www.engine-uity.com/" TargetMode="External"/><Relationship Id="rId10" Type="http://schemas.openxmlformats.org/officeDocument/2006/relationships/hyperlink" Target="http://www.kingore.com/" TargetMode="External"/><Relationship Id="rId4" Type="http://schemas.openxmlformats.org/officeDocument/2006/relationships/hyperlink" Target="http://www.piecesoflearning.com/" TargetMode="External"/><Relationship Id="rId9" Type="http://schemas.openxmlformats.org/officeDocument/2006/relationships/hyperlink" Target="http://www.giftedbooks.com/" TargetMode="External"/><Relationship Id="rId14" Type="http://schemas.openxmlformats.org/officeDocument/2006/relationships/hyperlink" Target="http://www.dentonisd.org/expo"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mchancellor@dentonisd.org" TargetMode="External"/><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hyperlink" Target="http://www.dentonisd.org/expo"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685800" y="381000"/>
            <a:ext cx="7772400" cy="1470025"/>
          </a:xfrm>
        </p:spPr>
        <p:txBody>
          <a:bodyPr/>
          <a:lstStyle/>
          <a:p>
            <a:r>
              <a:rPr lang="en-US" dirty="0" smtClean="0"/>
              <a:t>EXPO </a:t>
            </a:r>
            <a:r>
              <a:rPr lang="en-US" smtClean="0"/>
              <a:t>Parent </a:t>
            </a:r>
            <a:r>
              <a:rPr lang="en-US" smtClean="0"/>
              <a:t>Information</a:t>
            </a:r>
            <a:endParaRPr lang="en-US" smtClean="0"/>
          </a:p>
        </p:txBody>
      </p:sp>
      <p:sp>
        <p:nvSpPr>
          <p:cNvPr id="11267" name="Subtitle 2"/>
          <p:cNvSpPr>
            <a:spLocks noGrp="1"/>
          </p:cNvSpPr>
          <p:nvPr>
            <p:ph type="subTitle" idx="1"/>
          </p:nvPr>
        </p:nvSpPr>
        <p:spPr/>
        <p:txBody>
          <a:bodyPr/>
          <a:lstStyle/>
          <a:p>
            <a:endParaRPr lang="en-US" smtClean="0"/>
          </a:p>
        </p:txBody>
      </p:sp>
      <p:pic>
        <p:nvPicPr>
          <p:cNvPr id="11268" name="Picture 3" descr="Expo Logo 2005 (Small).jpg"/>
          <p:cNvPicPr>
            <a:picLocks noChangeAspect="1"/>
          </p:cNvPicPr>
          <p:nvPr/>
        </p:nvPicPr>
        <p:blipFill>
          <a:blip r:embed="rId3"/>
          <a:srcRect/>
          <a:stretch>
            <a:fillRect/>
          </a:stretch>
        </p:blipFill>
        <p:spPr bwMode="auto">
          <a:xfrm>
            <a:off x="1371600" y="1828800"/>
            <a:ext cx="6807200" cy="4556125"/>
          </a:xfrm>
          <a:prstGeom prst="rect">
            <a:avLst/>
          </a:prstGeom>
          <a:noFill/>
          <a:ln w="9525">
            <a:noFill/>
            <a:miter lim="800000"/>
            <a:headEnd/>
            <a:tailEnd/>
          </a:ln>
        </p:spPr>
      </p:pic>
    </p:spTree>
  </p:cSld>
  <p:clrMapOvr>
    <a:masterClrMapping/>
  </p:clrMapOvr>
  <p:transition advTm="1598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Saves Important Information</a:t>
            </a:r>
          </a:p>
        </p:txBody>
      </p:sp>
      <p:sp>
        <p:nvSpPr>
          <p:cNvPr id="19459" name="Rectangle 3"/>
          <p:cNvSpPr>
            <a:spLocks noGrp="1" noChangeArrowheads="1"/>
          </p:cNvSpPr>
          <p:nvPr>
            <p:ph type="body" sz="half" idx="1"/>
          </p:nvPr>
        </p:nvSpPr>
        <p:spPr>
          <a:xfrm>
            <a:off x="457200" y="2209800"/>
            <a:ext cx="4953000" cy="4114800"/>
          </a:xfrm>
        </p:spPr>
        <p:txBody>
          <a:bodyPr/>
          <a:lstStyle/>
          <a:p>
            <a:pPr eaLnBrk="1" hangingPunct="1"/>
            <a:r>
              <a:rPr lang="en-US" sz="2800" smtClean="0"/>
              <a:t>Keeps track of learning in notebooks or journals</a:t>
            </a:r>
          </a:p>
          <a:p>
            <a:pPr eaLnBrk="1" hangingPunct="1"/>
            <a:r>
              <a:rPr lang="en-US" sz="2800" smtClean="0"/>
              <a:t>Uses mind mapping, webbing, or other methods to remember information</a:t>
            </a:r>
          </a:p>
          <a:p>
            <a:pPr eaLnBrk="1" hangingPunct="1"/>
            <a:r>
              <a:rPr lang="en-US" sz="2800" smtClean="0"/>
              <a:t>Prioritizes and summarizes learning experiences</a:t>
            </a:r>
          </a:p>
        </p:txBody>
      </p:sp>
      <p:pic>
        <p:nvPicPr>
          <p:cNvPr id="19460" name="Picture 5" descr="Saves Important Information"/>
          <p:cNvPicPr>
            <a:picLocks noGrp="1" noChangeAspect="1" noChangeArrowheads="1"/>
          </p:cNvPicPr>
          <p:nvPr>
            <p:ph sz="half" idx="2"/>
          </p:nvPr>
        </p:nvPicPr>
        <p:blipFill>
          <a:blip r:embed="rId3"/>
          <a:srcRect l="11539" r="11539" b="21257"/>
          <a:stretch>
            <a:fillRect/>
          </a:stretch>
        </p:blipFill>
        <p:spPr>
          <a:xfrm>
            <a:off x="5486400" y="2249488"/>
            <a:ext cx="3581400" cy="3541712"/>
          </a:xfrm>
          <a:noFill/>
        </p:spPr>
      </p:pic>
    </p:spTree>
  </p:cSld>
  <p:clrMapOvr>
    <a:masterClrMapping/>
  </p:clrMapOvr>
  <p:transition advTm="10594"/>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Ponders Big Ideas</a:t>
            </a:r>
          </a:p>
        </p:txBody>
      </p:sp>
      <p:sp>
        <p:nvSpPr>
          <p:cNvPr id="20483" name="Rectangle 4"/>
          <p:cNvSpPr>
            <a:spLocks noGrp="1" noChangeArrowheads="1"/>
          </p:cNvSpPr>
          <p:nvPr>
            <p:ph type="body" sz="half" idx="2"/>
          </p:nvPr>
        </p:nvSpPr>
        <p:spPr>
          <a:xfrm>
            <a:off x="3657600" y="2133600"/>
            <a:ext cx="5297488" cy="4114800"/>
          </a:xfrm>
        </p:spPr>
        <p:txBody>
          <a:bodyPr/>
          <a:lstStyle/>
          <a:p>
            <a:pPr eaLnBrk="1" hangingPunct="1"/>
            <a:r>
              <a:rPr lang="en-US" sz="2800" smtClean="0"/>
              <a:t>Thinks metaphorically and productively vs. reproductively</a:t>
            </a:r>
          </a:p>
          <a:p>
            <a:pPr eaLnBrk="1" hangingPunct="1"/>
            <a:r>
              <a:rPr lang="en-US" sz="2800" smtClean="0"/>
              <a:t>Elaborates connections between facts and big ideas through divergent questioning</a:t>
            </a:r>
          </a:p>
          <a:p>
            <a:pPr eaLnBrk="1" hangingPunct="1"/>
            <a:r>
              <a:rPr lang="en-US" sz="2800" smtClean="0"/>
              <a:t>Differentiates facts, concepts, and the rules that govern them</a:t>
            </a:r>
          </a:p>
        </p:txBody>
      </p:sp>
      <p:pic>
        <p:nvPicPr>
          <p:cNvPr id="20484" name="Picture 5" descr="Ponders Big Ideas"/>
          <p:cNvPicPr>
            <a:picLocks noGrp="1" noChangeAspect="1" noChangeArrowheads="1"/>
          </p:cNvPicPr>
          <p:nvPr>
            <p:ph sz="half" idx="1"/>
          </p:nvPr>
        </p:nvPicPr>
        <p:blipFill>
          <a:blip r:embed="rId3"/>
          <a:srcRect b="17554"/>
          <a:stretch>
            <a:fillRect/>
          </a:stretch>
        </p:blipFill>
        <p:spPr>
          <a:xfrm>
            <a:off x="152400" y="2209800"/>
            <a:ext cx="3557588" cy="3962400"/>
          </a:xfrm>
          <a:noFill/>
        </p:spPr>
      </p:pic>
    </p:spTree>
  </p:cSld>
  <p:clrMapOvr>
    <a:masterClrMapping/>
  </p:clrMapOvr>
  <p:transition advTm="10765"/>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Exercises the Intellect</a:t>
            </a:r>
          </a:p>
        </p:txBody>
      </p:sp>
      <p:sp>
        <p:nvSpPr>
          <p:cNvPr id="21507" name="Rectangle 3"/>
          <p:cNvSpPr>
            <a:spLocks noGrp="1" noChangeArrowheads="1"/>
          </p:cNvSpPr>
          <p:nvPr>
            <p:ph type="body" sz="half" idx="1"/>
          </p:nvPr>
        </p:nvSpPr>
        <p:spPr>
          <a:xfrm>
            <a:off x="381000" y="2286000"/>
            <a:ext cx="4876800" cy="4114800"/>
          </a:xfrm>
        </p:spPr>
        <p:txBody>
          <a:bodyPr/>
          <a:lstStyle/>
          <a:p>
            <a:pPr eaLnBrk="1" hangingPunct="1"/>
            <a:r>
              <a:rPr lang="en-US" sz="2800" smtClean="0"/>
              <a:t>Scripts a vision of intellectual autonomy</a:t>
            </a:r>
          </a:p>
          <a:p>
            <a:pPr eaLnBrk="1" hangingPunct="1"/>
            <a:r>
              <a:rPr lang="en-US" sz="2800" smtClean="0"/>
              <a:t>Values intellectual stamina and tenacity</a:t>
            </a:r>
          </a:p>
          <a:p>
            <a:pPr eaLnBrk="1" hangingPunct="1"/>
            <a:r>
              <a:rPr lang="en-US" sz="2800" smtClean="0"/>
              <a:t>Fosters a feeling of accomplishment and the idea of making a contribution</a:t>
            </a:r>
          </a:p>
        </p:txBody>
      </p:sp>
      <p:pic>
        <p:nvPicPr>
          <p:cNvPr id="21508" name="Picture 5" descr="Exercises the Intellect"/>
          <p:cNvPicPr>
            <a:picLocks noGrp="1" noChangeAspect="1" noChangeArrowheads="1"/>
          </p:cNvPicPr>
          <p:nvPr>
            <p:ph sz="half" idx="2"/>
          </p:nvPr>
        </p:nvPicPr>
        <p:blipFill>
          <a:blip r:embed="rId3"/>
          <a:srcRect b="36072"/>
          <a:stretch>
            <a:fillRect/>
          </a:stretch>
        </p:blipFill>
        <p:spPr>
          <a:xfrm>
            <a:off x="5029200" y="2259013"/>
            <a:ext cx="4038600" cy="2998787"/>
          </a:xfrm>
          <a:noFill/>
        </p:spPr>
      </p:pic>
    </p:spTree>
  </p:cSld>
  <p:clrMapOvr>
    <a:masterClrMapping/>
  </p:clrMapOvr>
  <p:transition advTm="11141"/>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Accesses Multiple Resources</a:t>
            </a:r>
          </a:p>
        </p:txBody>
      </p:sp>
      <p:sp>
        <p:nvSpPr>
          <p:cNvPr id="22531" name="Rectangle 4"/>
          <p:cNvSpPr>
            <a:spLocks noGrp="1" noChangeArrowheads="1"/>
          </p:cNvSpPr>
          <p:nvPr>
            <p:ph type="body" sz="half" idx="2"/>
          </p:nvPr>
        </p:nvSpPr>
        <p:spPr>
          <a:xfrm>
            <a:off x="3886200" y="2133600"/>
            <a:ext cx="5068888" cy="4114800"/>
          </a:xfrm>
        </p:spPr>
        <p:txBody>
          <a:bodyPr/>
          <a:lstStyle/>
          <a:p>
            <a:pPr eaLnBrk="1" hangingPunct="1">
              <a:lnSpc>
                <a:spcPct val="90000"/>
              </a:lnSpc>
            </a:pPr>
            <a:r>
              <a:rPr lang="en-US" sz="2800" smtClean="0"/>
              <a:t>Utilizes primary and secondary sources</a:t>
            </a:r>
          </a:p>
          <a:p>
            <a:pPr eaLnBrk="1" hangingPunct="1">
              <a:lnSpc>
                <a:spcPct val="90000"/>
              </a:lnSpc>
            </a:pPr>
            <a:r>
              <a:rPr lang="en-US" sz="2800" smtClean="0"/>
              <a:t>Researches a topic from a variety of authors or editors and sources</a:t>
            </a:r>
          </a:p>
          <a:p>
            <a:pPr eaLnBrk="1" hangingPunct="1">
              <a:lnSpc>
                <a:spcPct val="90000"/>
              </a:lnSpc>
            </a:pPr>
            <a:r>
              <a:rPr lang="en-US" sz="2800" smtClean="0"/>
              <a:t>Utilizes a variety of resources including multimedia resources to develop advanced level products</a:t>
            </a:r>
          </a:p>
        </p:txBody>
      </p:sp>
      <p:pic>
        <p:nvPicPr>
          <p:cNvPr id="22532" name="Picture 5" descr="Access Multiple Resources"/>
          <p:cNvPicPr>
            <a:picLocks noGrp="1" noChangeAspect="1" noChangeArrowheads="1"/>
          </p:cNvPicPr>
          <p:nvPr>
            <p:ph sz="half" idx="1"/>
          </p:nvPr>
        </p:nvPicPr>
        <p:blipFill>
          <a:blip r:embed="rId3"/>
          <a:srcRect b="23109"/>
          <a:stretch>
            <a:fillRect/>
          </a:stretch>
        </p:blipFill>
        <p:spPr>
          <a:xfrm>
            <a:off x="457200" y="2474913"/>
            <a:ext cx="3203575" cy="3697287"/>
          </a:xfrm>
          <a:noFill/>
        </p:spPr>
      </p:pic>
    </p:spTree>
  </p:cSld>
  <p:clrMapOvr>
    <a:masterClrMapping/>
  </p:clrMapOvr>
  <p:transition advTm="1075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Sets Goals</a:t>
            </a:r>
          </a:p>
        </p:txBody>
      </p:sp>
      <p:sp>
        <p:nvSpPr>
          <p:cNvPr id="23555" name="Rectangle 3"/>
          <p:cNvSpPr>
            <a:spLocks noGrp="1" noChangeArrowheads="1"/>
          </p:cNvSpPr>
          <p:nvPr>
            <p:ph type="body" sz="half" idx="1"/>
          </p:nvPr>
        </p:nvSpPr>
        <p:spPr>
          <a:xfrm>
            <a:off x="609600" y="2209800"/>
            <a:ext cx="4876800" cy="4114800"/>
          </a:xfrm>
        </p:spPr>
        <p:txBody>
          <a:bodyPr/>
          <a:lstStyle/>
          <a:p>
            <a:pPr eaLnBrk="1" hangingPunct="1"/>
            <a:r>
              <a:rPr lang="en-US" sz="2800" smtClean="0"/>
              <a:t>Scripts a vision of intellectual autonomy</a:t>
            </a:r>
          </a:p>
          <a:p>
            <a:pPr eaLnBrk="1" hangingPunct="1"/>
            <a:r>
              <a:rPr lang="en-US" sz="2800" smtClean="0"/>
              <a:t>Values intellectual stamina and tenacity</a:t>
            </a:r>
          </a:p>
          <a:p>
            <a:pPr eaLnBrk="1" hangingPunct="1"/>
            <a:r>
              <a:rPr lang="en-US" sz="2800" smtClean="0"/>
              <a:t>Fosters a feeling of accomplishment and the idea of making a contribution</a:t>
            </a:r>
          </a:p>
        </p:txBody>
      </p:sp>
      <p:pic>
        <p:nvPicPr>
          <p:cNvPr id="23556" name="Picture 5" descr="Sets Goals"/>
          <p:cNvPicPr>
            <a:picLocks noGrp="1" noChangeAspect="1" noChangeArrowheads="1"/>
          </p:cNvPicPr>
          <p:nvPr>
            <p:ph sz="half" idx="2"/>
          </p:nvPr>
        </p:nvPicPr>
        <p:blipFill>
          <a:blip r:embed="rId3"/>
          <a:srcRect r="22383" b="24074"/>
          <a:stretch>
            <a:fillRect/>
          </a:stretch>
        </p:blipFill>
        <p:spPr>
          <a:xfrm>
            <a:off x="5486400" y="2286000"/>
            <a:ext cx="3505200" cy="3124200"/>
          </a:xfrm>
          <a:noFill/>
        </p:spPr>
      </p:pic>
    </p:spTree>
  </p:cSld>
  <p:clrMapOvr>
    <a:masterClrMapping/>
  </p:clrMapOvr>
  <p:transition advTm="10297"/>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8"/>
          <p:cNvSpPr>
            <a:spLocks noChangeArrowheads="1"/>
          </p:cNvSpPr>
          <p:nvPr/>
        </p:nvSpPr>
        <p:spPr bwMode="auto">
          <a:xfrm>
            <a:off x="152400" y="152400"/>
            <a:ext cx="8839200" cy="6629400"/>
          </a:xfrm>
          <a:prstGeom prst="roundRect">
            <a:avLst>
              <a:gd name="adj" fmla="val 16667"/>
            </a:avLst>
          </a:prstGeom>
          <a:solidFill>
            <a:srgbClr val="FFDA3F"/>
          </a:solidFill>
          <a:ln w="111125">
            <a:solidFill>
              <a:schemeClr val="tx2"/>
            </a:solidFill>
            <a:round/>
            <a:headEnd/>
            <a:tailEnd/>
          </a:ln>
        </p:spPr>
        <p:txBody>
          <a:bodyPr wrap="none" anchor="ctr"/>
          <a:lstStyle/>
          <a:p>
            <a:endParaRPr lang="en-US"/>
          </a:p>
        </p:txBody>
      </p:sp>
      <p:sp>
        <p:nvSpPr>
          <p:cNvPr id="24579" name="Line 12"/>
          <p:cNvSpPr>
            <a:spLocks noChangeShapeType="1"/>
          </p:cNvSpPr>
          <p:nvPr/>
        </p:nvSpPr>
        <p:spPr bwMode="auto">
          <a:xfrm>
            <a:off x="152400" y="3505200"/>
            <a:ext cx="8839200" cy="0"/>
          </a:xfrm>
          <a:prstGeom prst="line">
            <a:avLst/>
          </a:prstGeom>
          <a:noFill/>
          <a:ln w="38100">
            <a:solidFill>
              <a:schemeClr val="tx2"/>
            </a:solidFill>
            <a:round/>
            <a:headEnd/>
            <a:tailEnd/>
          </a:ln>
        </p:spPr>
        <p:txBody>
          <a:bodyPr wrap="none"/>
          <a:lstStyle/>
          <a:p>
            <a:endParaRPr lang="en-US"/>
          </a:p>
        </p:txBody>
      </p:sp>
      <p:sp>
        <p:nvSpPr>
          <p:cNvPr id="24580" name="AutoShape 6"/>
          <p:cNvSpPr>
            <a:spLocks noChangeArrowheads="1"/>
          </p:cNvSpPr>
          <p:nvPr/>
        </p:nvSpPr>
        <p:spPr bwMode="auto">
          <a:xfrm>
            <a:off x="3276600" y="2667000"/>
            <a:ext cx="2971800" cy="1447800"/>
          </a:xfrm>
          <a:prstGeom prst="roundRect">
            <a:avLst>
              <a:gd name="adj" fmla="val 16667"/>
            </a:avLst>
          </a:prstGeom>
          <a:solidFill>
            <a:schemeClr val="tx2"/>
          </a:solidFill>
          <a:ln w="76200">
            <a:solidFill>
              <a:schemeClr val="tx2"/>
            </a:solidFill>
            <a:round/>
            <a:headEnd/>
            <a:tailEnd/>
          </a:ln>
        </p:spPr>
        <p:txBody>
          <a:bodyPr wrap="none" anchor="ctr"/>
          <a:lstStyle/>
          <a:p>
            <a:endParaRPr lang="en-US"/>
          </a:p>
        </p:txBody>
      </p:sp>
      <p:sp>
        <p:nvSpPr>
          <p:cNvPr id="24581" name="Text Box 7"/>
          <p:cNvSpPr txBox="1">
            <a:spLocks noChangeArrowheads="1"/>
          </p:cNvSpPr>
          <p:nvPr/>
        </p:nvSpPr>
        <p:spPr bwMode="auto">
          <a:xfrm>
            <a:off x="3352800" y="2819400"/>
            <a:ext cx="2743200" cy="1190625"/>
          </a:xfrm>
          <a:prstGeom prst="rect">
            <a:avLst/>
          </a:prstGeom>
          <a:noFill/>
          <a:ln w="9525">
            <a:noFill/>
            <a:miter lim="800000"/>
            <a:headEnd/>
            <a:tailEnd/>
          </a:ln>
        </p:spPr>
        <p:txBody>
          <a:bodyPr>
            <a:spAutoFit/>
          </a:bodyPr>
          <a:lstStyle/>
          <a:p>
            <a:pPr algn="ctr">
              <a:spcBef>
                <a:spcPct val="50000"/>
              </a:spcBef>
            </a:pPr>
            <a:r>
              <a:rPr lang="en-US" sz="3600" b="1">
                <a:solidFill>
                  <a:schemeClr val="hlink"/>
                </a:solidFill>
                <a:latin typeface="Comic Sans MS" pitchFamily="66" charset="0"/>
              </a:rPr>
              <a:t>Intellectual Virtues</a:t>
            </a:r>
          </a:p>
        </p:txBody>
      </p:sp>
      <p:sp>
        <p:nvSpPr>
          <p:cNvPr id="24582" name="Line 13"/>
          <p:cNvSpPr>
            <a:spLocks noChangeShapeType="1"/>
          </p:cNvSpPr>
          <p:nvPr/>
        </p:nvSpPr>
        <p:spPr bwMode="auto">
          <a:xfrm rot="-387266">
            <a:off x="1592263" y="7938"/>
            <a:ext cx="1908175" cy="2738437"/>
          </a:xfrm>
          <a:prstGeom prst="line">
            <a:avLst/>
          </a:prstGeom>
          <a:noFill/>
          <a:ln w="38100">
            <a:solidFill>
              <a:schemeClr val="tx2"/>
            </a:solidFill>
            <a:round/>
            <a:headEnd/>
            <a:tailEnd/>
          </a:ln>
        </p:spPr>
        <p:txBody>
          <a:bodyPr wrap="none"/>
          <a:lstStyle/>
          <a:p>
            <a:endParaRPr lang="en-US"/>
          </a:p>
        </p:txBody>
      </p:sp>
      <p:sp>
        <p:nvSpPr>
          <p:cNvPr id="24583" name="Line 14"/>
          <p:cNvSpPr>
            <a:spLocks noChangeShapeType="1"/>
          </p:cNvSpPr>
          <p:nvPr/>
        </p:nvSpPr>
        <p:spPr bwMode="auto">
          <a:xfrm>
            <a:off x="4800600" y="152400"/>
            <a:ext cx="0" cy="2514600"/>
          </a:xfrm>
          <a:prstGeom prst="line">
            <a:avLst/>
          </a:prstGeom>
          <a:noFill/>
          <a:ln w="38100">
            <a:solidFill>
              <a:schemeClr val="tx2"/>
            </a:solidFill>
            <a:round/>
            <a:headEnd/>
            <a:tailEnd/>
          </a:ln>
        </p:spPr>
        <p:txBody>
          <a:bodyPr wrap="none"/>
          <a:lstStyle/>
          <a:p>
            <a:endParaRPr lang="en-US"/>
          </a:p>
        </p:txBody>
      </p:sp>
      <p:sp>
        <p:nvSpPr>
          <p:cNvPr id="24584" name="Line 15"/>
          <p:cNvSpPr>
            <a:spLocks noChangeShapeType="1"/>
          </p:cNvSpPr>
          <p:nvPr/>
        </p:nvSpPr>
        <p:spPr bwMode="auto">
          <a:xfrm flipV="1">
            <a:off x="6096000" y="304800"/>
            <a:ext cx="2362200" cy="2362200"/>
          </a:xfrm>
          <a:prstGeom prst="line">
            <a:avLst/>
          </a:prstGeom>
          <a:noFill/>
          <a:ln w="38100">
            <a:solidFill>
              <a:schemeClr val="tx2"/>
            </a:solidFill>
            <a:round/>
            <a:headEnd/>
            <a:tailEnd/>
          </a:ln>
        </p:spPr>
        <p:txBody>
          <a:bodyPr wrap="none"/>
          <a:lstStyle/>
          <a:p>
            <a:endParaRPr lang="en-US"/>
          </a:p>
        </p:txBody>
      </p:sp>
      <p:sp>
        <p:nvSpPr>
          <p:cNvPr id="24585" name="Line 16"/>
          <p:cNvSpPr>
            <a:spLocks noChangeShapeType="1"/>
          </p:cNvSpPr>
          <p:nvPr/>
        </p:nvSpPr>
        <p:spPr bwMode="auto">
          <a:xfrm flipH="1">
            <a:off x="2133600" y="4114800"/>
            <a:ext cx="1524000" cy="2743200"/>
          </a:xfrm>
          <a:prstGeom prst="line">
            <a:avLst/>
          </a:prstGeom>
          <a:noFill/>
          <a:ln w="38100">
            <a:solidFill>
              <a:schemeClr val="tx2"/>
            </a:solidFill>
            <a:round/>
            <a:headEnd/>
            <a:tailEnd/>
          </a:ln>
        </p:spPr>
        <p:txBody>
          <a:bodyPr wrap="none"/>
          <a:lstStyle/>
          <a:p>
            <a:endParaRPr lang="en-US"/>
          </a:p>
        </p:txBody>
      </p:sp>
      <p:sp>
        <p:nvSpPr>
          <p:cNvPr id="24586" name="Line 18"/>
          <p:cNvSpPr>
            <a:spLocks noChangeShapeType="1"/>
          </p:cNvSpPr>
          <p:nvPr/>
        </p:nvSpPr>
        <p:spPr bwMode="auto">
          <a:xfrm>
            <a:off x="5410200" y="4114800"/>
            <a:ext cx="1579563" cy="2743200"/>
          </a:xfrm>
          <a:prstGeom prst="line">
            <a:avLst/>
          </a:prstGeom>
          <a:noFill/>
          <a:ln w="38100">
            <a:solidFill>
              <a:schemeClr val="tx2"/>
            </a:solidFill>
            <a:round/>
            <a:headEnd/>
            <a:tailEnd/>
          </a:ln>
        </p:spPr>
        <p:txBody>
          <a:bodyPr wrap="none"/>
          <a:lstStyle/>
          <a:p>
            <a:endParaRPr lang="en-US"/>
          </a:p>
        </p:txBody>
      </p:sp>
      <p:sp>
        <p:nvSpPr>
          <p:cNvPr id="24587" name="Text Box 19"/>
          <p:cNvSpPr txBox="1">
            <a:spLocks noChangeArrowheads="1"/>
          </p:cNvSpPr>
          <p:nvPr/>
        </p:nvSpPr>
        <p:spPr bwMode="auto">
          <a:xfrm rot="-2768981">
            <a:off x="4723607" y="762793"/>
            <a:ext cx="2743200" cy="1160463"/>
          </a:xfrm>
          <a:prstGeom prst="rect">
            <a:avLst/>
          </a:prstGeom>
          <a:noFill/>
          <a:ln w="9525">
            <a:noFill/>
            <a:miter lim="800000"/>
            <a:headEnd/>
            <a:tailEnd/>
          </a:ln>
        </p:spPr>
        <p:txBody>
          <a:bodyPr>
            <a:spAutoFit/>
          </a:bodyPr>
          <a:lstStyle/>
          <a:p>
            <a:pPr algn="ctr">
              <a:spcBef>
                <a:spcPct val="50000"/>
              </a:spcBef>
            </a:pPr>
            <a:r>
              <a:rPr lang="en-US" sz="2800" b="1">
                <a:solidFill>
                  <a:schemeClr val="tx2"/>
                </a:solidFill>
                <a:latin typeface="Comic Sans MS" pitchFamily="66" charset="0"/>
              </a:rPr>
              <a:t>Intellectual</a:t>
            </a:r>
          </a:p>
          <a:p>
            <a:pPr algn="ctr">
              <a:spcBef>
                <a:spcPct val="50000"/>
              </a:spcBef>
            </a:pPr>
            <a:r>
              <a:rPr lang="en-US" sz="2800" b="1">
                <a:solidFill>
                  <a:schemeClr val="tx2"/>
                </a:solidFill>
                <a:latin typeface="Comic Sans MS" pitchFamily="66" charset="0"/>
              </a:rPr>
              <a:t>Humility</a:t>
            </a:r>
          </a:p>
        </p:txBody>
      </p:sp>
      <p:sp>
        <p:nvSpPr>
          <p:cNvPr id="24588" name="Text Box 20"/>
          <p:cNvSpPr txBox="1">
            <a:spLocks noChangeArrowheads="1"/>
          </p:cNvSpPr>
          <p:nvPr/>
        </p:nvSpPr>
        <p:spPr bwMode="auto">
          <a:xfrm>
            <a:off x="6400800" y="2192338"/>
            <a:ext cx="2743200" cy="1160462"/>
          </a:xfrm>
          <a:prstGeom prst="rect">
            <a:avLst/>
          </a:prstGeom>
          <a:noFill/>
          <a:ln w="9525">
            <a:noFill/>
            <a:miter lim="800000"/>
            <a:headEnd/>
            <a:tailEnd/>
          </a:ln>
        </p:spPr>
        <p:txBody>
          <a:bodyPr>
            <a:spAutoFit/>
          </a:bodyPr>
          <a:lstStyle/>
          <a:p>
            <a:pPr algn="ctr">
              <a:spcBef>
                <a:spcPct val="50000"/>
              </a:spcBef>
            </a:pPr>
            <a:r>
              <a:rPr lang="en-US" sz="2800" b="1">
                <a:solidFill>
                  <a:schemeClr val="tx2"/>
                </a:solidFill>
                <a:latin typeface="Comic Sans MS" pitchFamily="66" charset="0"/>
              </a:rPr>
              <a:t>Intellectual</a:t>
            </a:r>
          </a:p>
          <a:p>
            <a:pPr algn="ctr">
              <a:spcBef>
                <a:spcPct val="50000"/>
              </a:spcBef>
            </a:pPr>
            <a:r>
              <a:rPr lang="en-US" sz="2800" b="1">
                <a:solidFill>
                  <a:schemeClr val="tx2"/>
                </a:solidFill>
                <a:latin typeface="Comic Sans MS" pitchFamily="66" charset="0"/>
              </a:rPr>
              <a:t>Courage</a:t>
            </a:r>
          </a:p>
        </p:txBody>
      </p:sp>
      <p:sp>
        <p:nvSpPr>
          <p:cNvPr id="24589" name="Text Box 21"/>
          <p:cNvSpPr txBox="1">
            <a:spLocks noChangeArrowheads="1"/>
          </p:cNvSpPr>
          <p:nvPr/>
        </p:nvSpPr>
        <p:spPr bwMode="auto">
          <a:xfrm rot="2700000">
            <a:off x="5990432" y="4448968"/>
            <a:ext cx="2743200" cy="1160463"/>
          </a:xfrm>
          <a:prstGeom prst="rect">
            <a:avLst/>
          </a:prstGeom>
          <a:noFill/>
          <a:ln w="9525">
            <a:noFill/>
            <a:miter lim="800000"/>
            <a:headEnd/>
            <a:tailEnd/>
          </a:ln>
        </p:spPr>
        <p:txBody>
          <a:bodyPr>
            <a:spAutoFit/>
          </a:bodyPr>
          <a:lstStyle/>
          <a:p>
            <a:pPr algn="ctr">
              <a:spcBef>
                <a:spcPct val="50000"/>
              </a:spcBef>
            </a:pPr>
            <a:r>
              <a:rPr lang="en-US" sz="2800" b="1">
                <a:solidFill>
                  <a:schemeClr val="tx2"/>
                </a:solidFill>
                <a:latin typeface="Comic Sans MS" pitchFamily="66" charset="0"/>
              </a:rPr>
              <a:t>Intellectual</a:t>
            </a:r>
          </a:p>
          <a:p>
            <a:pPr algn="ctr">
              <a:spcBef>
                <a:spcPct val="50000"/>
              </a:spcBef>
            </a:pPr>
            <a:r>
              <a:rPr lang="en-US" sz="2800" b="1">
                <a:solidFill>
                  <a:schemeClr val="tx2"/>
                </a:solidFill>
                <a:latin typeface="Comic Sans MS" pitchFamily="66" charset="0"/>
              </a:rPr>
              <a:t>Empathy</a:t>
            </a:r>
          </a:p>
        </p:txBody>
      </p:sp>
      <p:sp>
        <p:nvSpPr>
          <p:cNvPr id="24590" name="Text Box 22"/>
          <p:cNvSpPr txBox="1">
            <a:spLocks noChangeArrowheads="1"/>
          </p:cNvSpPr>
          <p:nvPr/>
        </p:nvSpPr>
        <p:spPr bwMode="auto">
          <a:xfrm>
            <a:off x="3276600" y="4935538"/>
            <a:ext cx="2743200" cy="1160462"/>
          </a:xfrm>
          <a:prstGeom prst="rect">
            <a:avLst/>
          </a:prstGeom>
          <a:noFill/>
          <a:ln w="9525">
            <a:noFill/>
            <a:miter lim="800000"/>
            <a:headEnd/>
            <a:tailEnd/>
          </a:ln>
        </p:spPr>
        <p:txBody>
          <a:bodyPr>
            <a:spAutoFit/>
          </a:bodyPr>
          <a:lstStyle/>
          <a:p>
            <a:pPr algn="ctr">
              <a:spcBef>
                <a:spcPct val="50000"/>
              </a:spcBef>
            </a:pPr>
            <a:r>
              <a:rPr lang="en-US" sz="2800" b="1">
                <a:solidFill>
                  <a:schemeClr val="tx2"/>
                </a:solidFill>
                <a:latin typeface="Comic Sans MS" pitchFamily="66" charset="0"/>
              </a:rPr>
              <a:t>Intellectual</a:t>
            </a:r>
          </a:p>
          <a:p>
            <a:pPr algn="ctr">
              <a:spcBef>
                <a:spcPct val="50000"/>
              </a:spcBef>
            </a:pPr>
            <a:r>
              <a:rPr lang="en-US" sz="2800" b="1">
                <a:solidFill>
                  <a:schemeClr val="tx2"/>
                </a:solidFill>
                <a:latin typeface="Comic Sans MS" pitchFamily="66" charset="0"/>
              </a:rPr>
              <a:t>Integrity</a:t>
            </a:r>
          </a:p>
        </p:txBody>
      </p:sp>
      <p:sp>
        <p:nvSpPr>
          <p:cNvPr id="24591" name="Text Box 23"/>
          <p:cNvSpPr txBox="1">
            <a:spLocks noChangeArrowheads="1"/>
          </p:cNvSpPr>
          <p:nvPr/>
        </p:nvSpPr>
        <p:spPr bwMode="auto">
          <a:xfrm rot="-3440952">
            <a:off x="638969" y="4372769"/>
            <a:ext cx="2743200" cy="1160462"/>
          </a:xfrm>
          <a:prstGeom prst="rect">
            <a:avLst/>
          </a:prstGeom>
          <a:noFill/>
          <a:ln w="9525">
            <a:noFill/>
            <a:miter lim="800000"/>
            <a:headEnd/>
            <a:tailEnd/>
          </a:ln>
        </p:spPr>
        <p:txBody>
          <a:bodyPr>
            <a:spAutoFit/>
          </a:bodyPr>
          <a:lstStyle/>
          <a:p>
            <a:pPr algn="ctr">
              <a:spcBef>
                <a:spcPct val="50000"/>
              </a:spcBef>
            </a:pPr>
            <a:r>
              <a:rPr lang="en-US" sz="2800" b="1">
                <a:solidFill>
                  <a:schemeClr val="tx2"/>
                </a:solidFill>
                <a:latin typeface="Comic Sans MS" pitchFamily="66" charset="0"/>
              </a:rPr>
              <a:t>Intellectual</a:t>
            </a:r>
          </a:p>
          <a:p>
            <a:pPr algn="ctr">
              <a:spcBef>
                <a:spcPct val="50000"/>
              </a:spcBef>
            </a:pPr>
            <a:r>
              <a:rPr lang="en-US" sz="2800" b="1">
                <a:solidFill>
                  <a:schemeClr val="tx2"/>
                </a:solidFill>
                <a:latin typeface="Comic Sans MS" pitchFamily="66" charset="0"/>
              </a:rPr>
              <a:t>Perseverance</a:t>
            </a:r>
          </a:p>
        </p:txBody>
      </p:sp>
      <p:sp>
        <p:nvSpPr>
          <p:cNvPr id="24592" name="Text Box 24"/>
          <p:cNvSpPr txBox="1">
            <a:spLocks noChangeArrowheads="1"/>
          </p:cNvSpPr>
          <p:nvPr/>
        </p:nvSpPr>
        <p:spPr bwMode="auto">
          <a:xfrm>
            <a:off x="533400" y="2192338"/>
            <a:ext cx="2743200" cy="1160462"/>
          </a:xfrm>
          <a:prstGeom prst="rect">
            <a:avLst/>
          </a:prstGeom>
          <a:noFill/>
          <a:ln w="9525">
            <a:noFill/>
            <a:miter lim="800000"/>
            <a:headEnd/>
            <a:tailEnd/>
          </a:ln>
        </p:spPr>
        <p:txBody>
          <a:bodyPr>
            <a:spAutoFit/>
          </a:bodyPr>
          <a:lstStyle/>
          <a:p>
            <a:pPr algn="ctr">
              <a:spcBef>
                <a:spcPct val="50000"/>
              </a:spcBef>
            </a:pPr>
            <a:r>
              <a:rPr lang="en-US" sz="2800" b="1">
                <a:solidFill>
                  <a:schemeClr val="tx2"/>
                </a:solidFill>
                <a:latin typeface="Comic Sans MS" pitchFamily="66" charset="0"/>
              </a:rPr>
              <a:t>Faith in</a:t>
            </a:r>
          </a:p>
          <a:p>
            <a:pPr algn="ctr">
              <a:spcBef>
                <a:spcPct val="50000"/>
              </a:spcBef>
            </a:pPr>
            <a:r>
              <a:rPr lang="en-US" sz="2800" b="1">
                <a:solidFill>
                  <a:schemeClr val="tx2"/>
                </a:solidFill>
                <a:latin typeface="Comic Sans MS" pitchFamily="66" charset="0"/>
              </a:rPr>
              <a:t>Reason</a:t>
            </a:r>
          </a:p>
        </p:txBody>
      </p:sp>
      <p:sp>
        <p:nvSpPr>
          <p:cNvPr id="24593" name="Text Box 25"/>
          <p:cNvSpPr txBox="1">
            <a:spLocks noChangeArrowheads="1"/>
          </p:cNvSpPr>
          <p:nvPr/>
        </p:nvSpPr>
        <p:spPr bwMode="auto">
          <a:xfrm rot="3012870">
            <a:off x="2262188" y="828675"/>
            <a:ext cx="2743200" cy="946150"/>
          </a:xfrm>
          <a:prstGeom prst="rect">
            <a:avLst/>
          </a:prstGeom>
          <a:noFill/>
          <a:ln w="9525">
            <a:noFill/>
            <a:miter lim="800000"/>
            <a:headEnd/>
            <a:tailEnd/>
          </a:ln>
        </p:spPr>
        <p:txBody>
          <a:bodyPr>
            <a:spAutoFit/>
          </a:bodyPr>
          <a:lstStyle/>
          <a:p>
            <a:pPr algn="ctr">
              <a:spcBef>
                <a:spcPct val="50000"/>
              </a:spcBef>
            </a:pPr>
            <a:r>
              <a:rPr lang="en-US" sz="2800" b="1">
                <a:solidFill>
                  <a:schemeClr val="tx2"/>
                </a:solidFill>
                <a:latin typeface="Comic Sans MS" pitchFamily="66" charset="0"/>
              </a:rPr>
              <a:t>Fair-mindedness</a:t>
            </a:r>
          </a:p>
        </p:txBody>
      </p:sp>
    </p:spTree>
  </p:cSld>
  <p:clrMapOvr>
    <a:masterClrMapping/>
  </p:clrMapOvr>
  <p:transition advTm="14891"/>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143000" y="381000"/>
            <a:ext cx="7793038" cy="2133600"/>
          </a:xfrm>
        </p:spPr>
        <p:txBody>
          <a:bodyPr/>
          <a:lstStyle/>
          <a:p>
            <a:r>
              <a:rPr lang="en-US" smtClean="0"/>
              <a:t>Sandra Kaplan’s Depth and Complexity with the Texas Performance Standards</a:t>
            </a:r>
          </a:p>
        </p:txBody>
      </p:sp>
      <p:sp>
        <p:nvSpPr>
          <p:cNvPr id="25603" name="Content Placeholder 2"/>
          <p:cNvSpPr>
            <a:spLocks noGrp="1"/>
          </p:cNvSpPr>
          <p:nvPr>
            <p:ph idx="1"/>
          </p:nvPr>
        </p:nvSpPr>
        <p:spPr>
          <a:xfrm>
            <a:off x="1066800" y="2743200"/>
            <a:ext cx="7772400" cy="3733800"/>
          </a:xfrm>
        </p:spPr>
        <p:txBody>
          <a:bodyPr/>
          <a:lstStyle/>
          <a:p>
            <a:r>
              <a:rPr lang="en-US" smtClean="0"/>
              <a:t>The EXPO department has received extensive training in Sandra Kaplan’s model of Depth and Complexity and Scholarliness</a:t>
            </a:r>
          </a:p>
          <a:p>
            <a:r>
              <a:rPr lang="en-US" smtClean="0"/>
              <a:t>We’ve taken this model of differentiation and combined it with the Texas Performance Standards Project.</a:t>
            </a:r>
          </a:p>
        </p:txBody>
      </p:sp>
    </p:spTree>
  </p:cSld>
  <p:clrMapOvr>
    <a:masterClrMapping/>
  </p:clrMapOvr>
  <p:transition advTm="10735"/>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EA77"/>
        </a:soli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609600" y="1447800"/>
            <a:ext cx="7924800" cy="914400"/>
            <a:chOff x="384" y="624"/>
            <a:chExt cx="4992" cy="576"/>
          </a:xfrm>
        </p:grpSpPr>
        <p:sp>
          <p:nvSpPr>
            <p:cNvPr id="26638" name="Rectangle 3"/>
            <p:cNvSpPr>
              <a:spLocks noChangeArrowheads="1"/>
            </p:cNvSpPr>
            <p:nvPr/>
          </p:nvSpPr>
          <p:spPr bwMode="auto">
            <a:xfrm>
              <a:off x="384" y="960"/>
              <a:ext cx="4848" cy="240"/>
            </a:xfrm>
            <a:prstGeom prst="rect">
              <a:avLst/>
            </a:prstGeom>
            <a:gradFill rotWithShape="1">
              <a:gsLst>
                <a:gs pos="0">
                  <a:srgbClr val="6666FF"/>
                </a:gs>
                <a:gs pos="100000">
                  <a:srgbClr val="2F2F76"/>
                </a:gs>
              </a:gsLst>
              <a:lin ang="0" scaled="1"/>
            </a:gradFill>
            <a:ln w="57150">
              <a:noFill/>
              <a:miter lim="800000"/>
              <a:headEnd/>
              <a:tailEnd/>
            </a:ln>
          </p:spPr>
          <p:txBody>
            <a:bodyPr wrap="none" anchor="ctr"/>
            <a:lstStyle/>
            <a:p>
              <a:endParaRPr lang="en-US"/>
            </a:p>
          </p:txBody>
        </p:sp>
        <p:sp>
          <p:nvSpPr>
            <p:cNvPr id="26639" name="Text Box 4"/>
            <p:cNvSpPr txBox="1">
              <a:spLocks noChangeArrowheads="1"/>
            </p:cNvSpPr>
            <p:nvPr/>
          </p:nvSpPr>
          <p:spPr bwMode="auto">
            <a:xfrm>
              <a:off x="432" y="624"/>
              <a:ext cx="1296" cy="365"/>
            </a:xfrm>
            <a:prstGeom prst="rect">
              <a:avLst/>
            </a:prstGeom>
            <a:noFill/>
            <a:ln w="9525">
              <a:noFill/>
              <a:miter lim="800000"/>
              <a:headEnd/>
              <a:tailEnd/>
            </a:ln>
          </p:spPr>
          <p:txBody>
            <a:bodyPr>
              <a:spAutoFit/>
            </a:bodyPr>
            <a:lstStyle/>
            <a:p>
              <a:pPr eaLnBrk="1" hangingPunct="1">
                <a:spcBef>
                  <a:spcPct val="50000"/>
                </a:spcBef>
              </a:pPr>
              <a:r>
                <a:rPr lang="en-US" sz="3200" b="1">
                  <a:latin typeface="Arial" charset="0"/>
                </a:rPr>
                <a:t>Concrete</a:t>
              </a:r>
            </a:p>
          </p:txBody>
        </p:sp>
        <p:sp>
          <p:nvSpPr>
            <p:cNvPr id="26640" name="Text Box 5"/>
            <p:cNvSpPr txBox="1">
              <a:spLocks noChangeArrowheads="1"/>
            </p:cNvSpPr>
            <p:nvPr/>
          </p:nvSpPr>
          <p:spPr bwMode="auto">
            <a:xfrm>
              <a:off x="4080" y="624"/>
              <a:ext cx="1296" cy="365"/>
            </a:xfrm>
            <a:prstGeom prst="rect">
              <a:avLst/>
            </a:prstGeom>
            <a:noFill/>
            <a:ln w="9525">
              <a:noFill/>
              <a:miter lim="800000"/>
              <a:headEnd/>
              <a:tailEnd/>
            </a:ln>
          </p:spPr>
          <p:txBody>
            <a:bodyPr>
              <a:spAutoFit/>
            </a:bodyPr>
            <a:lstStyle/>
            <a:p>
              <a:pPr eaLnBrk="1" hangingPunct="1">
                <a:spcBef>
                  <a:spcPct val="50000"/>
                </a:spcBef>
              </a:pPr>
              <a:r>
                <a:rPr lang="en-US" sz="3200" b="1">
                  <a:latin typeface="Arial" charset="0"/>
                </a:rPr>
                <a:t>Abstract</a:t>
              </a:r>
            </a:p>
          </p:txBody>
        </p:sp>
      </p:grpSp>
      <p:grpSp>
        <p:nvGrpSpPr>
          <p:cNvPr id="26627" name="Group 6"/>
          <p:cNvGrpSpPr>
            <a:grpSpLocks/>
          </p:cNvGrpSpPr>
          <p:nvPr/>
        </p:nvGrpSpPr>
        <p:grpSpPr bwMode="auto">
          <a:xfrm>
            <a:off x="685800" y="3230563"/>
            <a:ext cx="8077200" cy="731837"/>
            <a:chOff x="432" y="1699"/>
            <a:chExt cx="5088" cy="461"/>
          </a:xfrm>
        </p:grpSpPr>
        <p:sp>
          <p:nvSpPr>
            <p:cNvPr id="26634" name="Line 7"/>
            <p:cNvSpPr>
              <a:spLocks noChangeShapeType="1"/>
            </p:cNvSpPr>
            <p:nvPr/>
          </p:nvSpPr>
          <p:spPr bwMode="auto">
            <a:xfrm>
              <a:off x="432" y="2160"/>
              <a:ext cx="5088" cy="0"/>
            </a:xfrm>
            <a:prstGeom prst="line">
              <a:avLst/>
            </a:prstGeom>
            <a:noFill/>
            <a:ln w="381000" cap="rnd">
              <a:solidFill>
                <a:srgbClr val="00CC00"/>
              </a:solidFill>
              <a:prstDash val="sysDot"/>
              <a:round/>
              <a:headEnd/>
              <a:tailEnd/>
            </a:ln>
          </p:spPr>
          <p:txBody>
            <a:bodyPr/>
            <a:lstStyle/>
            <a:p>
              <a:endParaRPr lang="en-US"/>
            </a:p>
          </p:txBody>
        </p:sp>
        <p:sp>
          <p:nvSpPr>
            <p:cNvPr id="26635" name="Text Box 8"/>
            <p:cNvSpPr txBox="1">
              <a:spLocks noChangeArrowheads="1"/>
            </p:cNvSpPr>
            <p:nvPr/>
          </p:nvSpPr>
          <p:spPr bwMode="auto">
            <a:xfrm>
              <a:off x="432" y="1699"/>
              <a:ext cx="1296" cy="365"/>
            </a:xfrm>
            <a:prstGeom prst="rect">
              <a:avLst/>
            </a:prstGeom>
            <a:noFill/>
            <a:ln w="9525">
              <a:noFill/>
              <a:miter lim="800000"/>
              <a:headEnd/>
              <a:tailEnd/>
            </a:ln>
          </p:spPr>
          <p:txBody>
            <a:bodyPr>
              <a:spAutoFit/>
            </a:bodyPr>
            <a:lstStyle/>
            <a:p>
              <a:pPr eaLnBrk="1" hangingPunct="1">
                <a:spcBef>
                  <a:spcPct val="50000"/>
                </a:spcBef>
              </a:pPr>
              <a:r>
                <a:rPr lang="en-US" sz="3200" b="1">
                  <a:latin typeface="Arial" charset="0"/>
                </a:rPr>
                <a:t>Depth</a:t>
              </a:r>
            </a:p>
          </p:txBody>
        </p:sp>
        <p:sp>
          <p:nvSpPr>
            <p:cNvPr id="26636" name="Text Box 9"/>
            <p:cNvSpPr txBox="1">
              <a:spLocks noChangeArrowheads="1"/>
            </p:cNvSpPr>
            <p:nvPr/>
          </p:nvSpPr>
          <p:spPr bwMode="auto">
            <a:xfrm>
              <a:off x="2112" y="1699"/>
              <a:ext cx="1536" cy="365"/>
            </a:xfrm>
            <a:prstGeom prst="rect">
              <a:avLst/>
            </a:prstGeom>
            <a:noFill/>
            <a:ln w="9525">
              <a:noFill/>
              <a:miter lim="800000"/>
              <a:headEnd/>
              <a:tailEnd/>
            </a:ln>
          </p:spPr>
          <p:txBody>
            <a:bodyPr>
              <a:spAutoFit/>
            </a:bodyPr>
            <a:lstStyle/>
            <a:p>
              <a:pPr eaLnBrk="1" hangingPunct="1">
                <a:spcBef>
                  <a:spcPct val="50000"/>
                </a:spcBef>
              </a:pPr>
              <a:r>
                <a:rPr lang="en-US" sz="3200" b="1">
                  <a:latin typeface="Arial" charset="0"/>
                </a:rPr>
                <a:t>Complexity</a:t>
              </a:r>
            </a:p>
          </p:txBody>
        </p:sp>
        <p:sp>
          <p:nvSpPr>
            <p:cNvPr id="26637" name="Text Box 10"/>
            <p:cNvSpPr txBox="1">
              <a:spLocks noChangeArrowheads="1"/>
            </p:cNvSpPr>
            <p:nvPr/>
          </p:nvSpPr>
          <p:spPr bwMode="auto">
            <a:xfrm>
              <a:off x="4272" y="1699"/>
              <a:ext cx="1104" cy="365"/>
            </a:xfrm>
            <a:prstGeom prst="rect">
              <a:avLst/>
            </a:prstGeom>
            <a:noFill/>
            <a:ln w="9525">
              <a:noFill/>
              <a:miter lim="800000"/>
              <a:headEnd/>
              <a:tailEnd/>
            </a:ln>
          </p:spPr>
          <p:txBody>
            <a:bodyPr>
              <a:spAutoFit/>
            </a:bodyPr>
            <a:lstStyle/>
            <a:p>
              <a:pPr eaLnBrk="1" hangingPunct="1">
                <a:spcBef>
                  <a:spcPct val="50000"/>
                </a:spcBef>
              </a:pPr>
              <a:r>
                <a:rPr lang="en-US" sz="3200" b="1">
                  <a:latin typeface="Arial" charset="0"/>
                </a:rPr>
                <a:t>Novelty</a:t>
              </a:r>
            </a:p>
          </p:txBody>
        </p:sp>
      </p:grpSp>
      <p:grpSp>
        <p:nvGrpSpPr>
          <p:cNvPr id="26628" name="Group 11"/>
          <p:cNvGrpSpPr>
            <a:grpSpLocks/>
          </p:cNvGrpSpPr>
          <p:nvPr/>
        </p:nvGrpSpPr>
        <p:grpSpPr bwMode="auto">
          <a:xfrm>
            <a:off x="685800" y="4800600"/>
            <a:ext cx="8001000" cy="914400"/>
            <a:chOff x="432" y="2928"/>
            <a:chExt cx="5040" cy="576"/>
          </a:xfrm>
        </p:grpSpPr>
        <p:sp>
          <p:nvSpPr>
            <p:cNvPr id="26631" name="Line 12"/>
            <p:cNvSpPr>
              <a:spLocks noChangeShapeType="1"/>
            </p:cNvSpPr>
            <p:nvPr/>
          </p:nvSpPr>
          <p:spPr bwMode="auto">
            <a:xfrm>
              <a:off x="432" y="3504"/>
              <a:ext cx="5040" cy="0"/>
            </a:xfrm>
            <a:prstGeom prst="line">
              <a:avLst/>
            </a:prstGeom>
            <a:noFill/>
            <a:ln w="381000">
              <a:pattFill prst="narVert">
                <a:fgClr>
                  <a:srgbClr val="FF3300"/>
                </a:fgClr>
                <a:bgClr>
                  <a:srgbClr val="FFFFFF"/>
                </a:bgClr>
              </a:pattFill>
              <a:round/>
              <a:headEnd/>
              <a:tailEnd type="triangle" w="sm" len="sm"/>
            </a:ln>
          </p:spPr>
          <p:txBody>
            <a:bodyPr/>
            <a:lstStyle/>
            <a:p>
              <a:endParaRPr lang="en-US"/>
            </a:p>
          </p:txBody>
        </p:sp>
        <p:sp>
          <p:nvSpPr>
            <p:cNvPr id="26632" name="Text Box 13"/>
            <p:cNvSpPr txBox="1">
              <a:spLocks noChangeArrowheads="1"/>
            </p:cNvSpPr>
            <p:nvPr/>
          </p:nvSpPr>
          <p:spPr bwMode="auto">
            <a:xfrm>
              <a:off x="432" y="2928"/>
              <a:ext cx="1536" cy="365"/>
            </a:xfrm>
            <a:prstGeom prst="rect">
              <a:avLst/>
            </a:prstGeom>
            <a:noFill/>
            <a:ln w="9525">
              <a:noFill/>
              <a:miter lim="800000"/>
              <a:headEnd/>
              <a:tailEnd/>
            </a:ln>
          </p:spPr>
          <p:txBody>
            <a:bodyPr>
              <a:spAutoFit/>
            </a:bodyPr>
            <a:lstStyle/>
            <a:p>
              <a:pPr eaLnBrk="1" hangingPunct="1">
                <a:spcBef>
                  <a:spcPct val="50000"/>
                </a:spcBef>
              </a:pPr>
              <a:r>
                <a:rPr lang="en-US" sz="3200" b="1">
                  <a:latin typeface="Arial" charset="0"/>
                </a:rPr>
                <a:t>Dependent</a:t>
              </a:r>
            </a:p>
          </p:txBody>
        </p:sp>
        <p:sp>
          <p:nvSpPr>
            <p:cNvPr id="26633" name="Text Box 14"/>
            <p:cNvSpPr txBox="1">
              <a:spLocks noChangeArrowheads="1"/>
            </p:cNvSpPr>
            <p:nvPr/>
          </p:nvSpPr>
          <p:spPr bwMode="auto">
            <a:xfrm>
              <a:off x="3744" y="2928"/>
              <a:ext cx="1680" cy="365"/>
            </a:xfrm>
            <a:prstGeom prst="rect">
              <a:avLst/>
            </a:prstGeom>
            <a:noFill/>
            <a:ln w="9525">
              <a:noFill/>
              <a:miter lim="800000"/>
              <a:headEnd/>
              <a:tailEnd/>
            </a:ln>
          </p:spPr>
          <p:txBody>
            <a:bodyPr>
              <a:spAutoFit/>
            </a:bodyPr>
            <a:lstStyle/>
            <a:p>
              <a:pPr eaLnBrk="1" hangingPunct="1">
                <a:spcBef>
                  <a:spcPct val="50000"/>
                </a:spcBef>
              </a:pPr>
              <a:r>
                <a:rPr lang="en-US" sz="3200" b="1">
                  <a:latin typeface="Arial" charset="0"/>
                </a:rPr>
                <a:t>Independent</a:t>
              </a:r>
            </a:p>
          </p:txBody>
        </p:sp>
      </p:grpSp>
      <p:sp>
        <p:nvSpPr>
          <p:cNvPr id="26629" name="Text Box 15"/>
          <p:cNvSpPr txBox="1">
            <a:spLocks noChangeArrowheads="1"/>
          </p:cNvSpPr>
          <p:nvPr/>
        </p:nvSpPr>
        <p:spPr bwMode="auto">
          <a:xfrm>
            <a:off x="2667000" y="5973763"/>
            <a:ext cx="4191000" cy="579437"/>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0000"/>
                </a:solidFill>
                <a:latin typeface="Arial" charset="0"/>
              </a:rPr>
              <a:t>Reflective Learners</a:t>
            </a:r>
          </a:p>
        </p:txBody>
      </p:sp>
      <p:sp>
        <p:nvSpPr>
          <p:cNvPr id="26630" name="WordArt 16"/>
          <p:cNvSpPr>
            <a:spLocks noChangeArrowheads="1" noChangeShapeType="1" noTextEdit="1"/>
          </p:cNvSpPr>
          <p:nvPr/>
        </p:nvSpPr>
        <p:spPr bwMode="auto">
          <a:xfrm>
            <a:off x="609600" y="533400"/>
            <a:ext cx="8153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Layering the Curriculum for the Gifted Learner</a:t>
            </a:r>
          </a:p>
        </p:txBody>
      </p:sp>
    </p:spTree>
  </p:cSld>
  <p:clrMapOvr>
    <a:masterClrMapping/>
  </p:clrMapOvr>
  <p:transition advTm="10688"/>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76200"/>
            <a:ext cx="7772400" cy="1143000"/>
          </a:xfrm>
        </p:spPr>
        <p:txBody>
          <a:bodyPr/>
          <a:lstStyle/>
          <a:p>
            <a:pPr algn="ctr" eaLnBrk="1" hangingPunct="1"/>
            <a:r>
              <a:rPr lang="en-US" b="1" smtClean="0">
                <a:latin typeface="Plump MT" pitchFamily="34" charset="0"/>
              </a:rPr>
              <a:t>Kaplan’s Grid</a:t>
            </a:r>
            <a:endParaRPr lang="en-US" smtClean="0">
              <a:latin typeface="Plump MT" pitchFamily="34" charset="0"/>
            </a:endParaRPr>
          </a:p>
        </p:txBody>
      </p:sp>
      <p:sp>
        <p:nvSpPr>
          <p:cNvPr id="27651" name="Text Box 3"/>
          <p:cNvSpPr txBox="1">
            <a:spLocks noChangeArrowheads="1"/>
          </p:cNvSpPr>
          <p:nvPr/>
        </p:nvSpPr>
        <p:spPr bwMode="auto">
          <a:xfrm>
            <a:off x="457200" y="3359150"/>
            <a:ext cx="2057400" cy="876300"/>
          </a:xfrm>
          <a:prstGeom prst="rect">
            <a:avLst/>
          </a:prstGeom>
          <a:solidFill>
            <a:schemeClr val="folHlink"/>
          </a:solidFill>
          <a:ln w="53975">
            <a:solidFill>
              <a:schemeClr val="tx1"/>
            </a:solidFill>
            <a:miter lim="800000"/>
            <a:headEnd/>
            <a:tailEnd/>
          </a:ln>
        </p:spPr>
        <p:txBody>
          <a:bodyPr>
            <a:spAutoFit/>
          </a:bodyPr>
          <a:lstStyle/>
          <a:p>
            <a:pPr algn="ctr">
              <a:spcBef>
                <a:spcPct val="50000"/>
              </a:spcBef>
            </a:pPr>
            <a:r>
              <a:rPr lang="en-US" sz="2400" b="1">
                <a:solidFill>
                  <a:schemeClr val="bg1"/>
                </a:solidFill>
                <a:latin typeface="Plump MT" pitchFamily="34" charset="0"/>
              </a:rPr>
              <a:t>Thinking skill</a:t>
            </a:r>
            <a:endParaRPr lang="en-US" sz="2400">
              <a:solidFill>
                <a:schemeClr val="bg1"/>
              </a:solidFill>
              <a:latin typeface="Plump MT" pitchFamily="34" charset="0"/>
            </a:endParaRPr>
          </a:p>
        </p:txBody>
      </p:sp>
      <p:sp>
        <p:nvSpPr>
          <p:cNvPr id="27652" name="Text Box 4"/>
          <p:cNvSpPr txBox="1">
            <a:spLocks noChangeArrowheads="1"/>
          </p:cNvSpPr>
          <p:nvPr/>
        </p:nvSpPr>
        <p:spPr bwMode="auto">
          <a:xfrm>
            <a:off x="5715000" y="4343400"/>
            <a:ext cx="2286000" cy="876300"/>
          </a:xfrm>
          <a:prstGeom prst="rect">
            <a:avLst/>
          </a:prstGeom>
          <a:solidFill>
            <a:schemeClr val="folHlink"/>
          </a:solidFill>
          <a:ln w="53975">
            <a:solidFill>
              <a:schemeClr val="tx1"/>
            </a:solidFill>
            <a:miter lim="800000"/>
            <a:headEnd/>
            <a:tailEnd/>
          </a:ln>
        </p:spPr>
        <p:txBody>
          <a:bodyPr>
            <a:spAutoFit/>
          </a:bodyPr>
          <a:lstStyle/>
          <a:p>
            <a:pPr algn="ctr">
              <a:spcBef>
                <a:spcPct val="50000"/>
              </a:spcBef>
            </a:pPr>
            <a:r>
              <a:rPr lang="en-US" sz="2400" b="1">
                <a:solidFill>
                  <a:schemeClr val="bg1"/>
                </a:solidFill>
                <a:latin typeface="Plump MT" pitchFamily="34" charset="0"/>
              </a:rPr>
              <a:t>Research skill</a:t>
            </a:r>
            <a:endParaRPr lang="en-US" sz="2400">
              <a:solidFill>
                <a:schemeClr val="bg1"/>
              </a:solidFill>
              <a:latin typeface="Plump MT" pitchFamily="34" charset="0"/>
            </a:endParaRPr>
          </a:p>
        </p:txBody>
      </p:sp>
      <p:sp>
        <p:nvSpPr>
          <p:cNvPr id="27653" name="Text Box 5"/>
          <p:cNvSpPr txBox="1">
            <a:spLocks noChangeArrowheads="1"/>
          </p:cNvSpPr>
          <p:nvPr/>
        </p:nvSpPr>
        <p:spPr bwMode="auto">
          <a:xfrm>
            <a:off x="6400800" y="3328988"/>
            <a:ext cx="2286000" cy="830262"/>
          </a:xfrm>
          <a:prstGeom prst="rect">
            <a:avLst/>
          </a:prstGeom>
          <a:solidFill>
            <a:schemeClr val="folHlink"/>
          </a:solidFill>
          <a:ln w="53975">
            <a:solidFill>
              <a:schemeClr val="tx1"/>
            </a:solidFill>
            <a:miter lim="800000"/>
            <a:headEnd/>
            <a:tailEnd/>
          </a:ln>
        </p:spPr>
        <p:txBody>
          <a:bodyPr>
            <a:spAutoFit/>
          </a:bodyPr>
          <a:lstStyle/>
          <a:p>
            <a:pPr algn="ctr">
              <a:spcBef>
                <a:spcPct val="50000"/>
              </a:spcBef>
            </a:pPr>
            <a:r>
              <a:rPr lang="en-US" sz="2400" b="1">
                <a:solidFill>
                  <a:schemeClr val="bg1"/>
                </a:solidFill>
                <a:latin typeface="Plump MT" pitchFamily="34" charset="0"/>
              </a:rPr>
              <a:t>Product</a:t>
            </a:r>
          </a:p>
          <a:p>
            <a:pPr algn="ctr">
              <a:spcBef>
                <a:spcPct val="50000"/>
              </a:spcBef>
            </a:pPr>
            <a:endParaRPr lang="en-US" sz="1400">
              <a:solidFill>
                <a:schemeClr val="bg1"/>
              </a:solidFill>
              <a:latin typeface="Plump MT" pitchFamily="34" charset="0"/>
            </a:endParaRPr>
          </a:p>
        </p:txBody>
      </p:sp>
      <p:sp>
        <p:nvSpPr>
          <p:cNvPr id="27654" name="Text Box 6"/>
          <p:cNvSpPr txBox="1">
            <a:spLocks noChangeArrowheads="1"/>
          </p:cNvSpPr>
          <p:nvPr/>
        </p:nvSpPr>
        <p:spPr bwMode="auto">
          <a:xfrm>
            <a:off x="3505200" y="5334000"/>
            <a:ext cx="2438400" cy="830263"/>
          </a:xfrm>
          <a:prstGeom prst="rect">
            <a:avLst/>
          </a:prstGeom>
          <a:solidFill>
            <a:schemeClr val="folHlink"/>
          </a:solidFill>
          <a:ln w="53975">
            <a:solidFill>
              <a:schemeClr val="tx1"/>
            </a:solidFill>
            <a:miter lim="800000"/>
            <a:headEnd/>
            <a:tailEnd/>
          </a:ln>
        </p:spPr>
        <p:txBody>
          <a:bodyPr>
            <a:spAutoFit/>
          </a:bodyPr>
          <a:lstStyle/>
          <a:p>
            <a:pPr algn="ctr">
              <a:spcBef>
                <a:spcPct val="50000"/>
              </a:spcBef>
            </a:pPr>
            <a:r>
              <a:rPr lang="en-US" sz="2400" b="1">
                <a:solidFill>
                  <a:schemeClr val="bg1"/>
                </a:solidFill>
                <a:latin typeface="Plump MT" pitchFamily="34" charset="0"/>
              </a:rPr>
              <a:t>Complexity</a:t>
            </a:r>
          </a:p>
          <a:p>
            <a:pPr algn="ctr">
              <a:spcBef>
                <a:spcPct val="50000"/>
              </a:spcBef>
            </a:pPr>
            <a:endParaRPr lang="en-US" sz="1400" b="1">
              <a:solidFill>
                <a:schemeClr val="bg1"/>
              </a:solidFill>
              <a:latin typeface="Plump MT" pitchFamily="34" charset="0"/>
            </a:endParaRPr>
          </a:p>
        </p:txBody>
      </p:sp>
      <p:sp>
        <p:nvSpPr>
          <p:cNvPr id="27655" name="Line 7"/>
          <p:cNvSpPr>
            <a:spLocks noChangeShapeType="1"/>
          </p:cNvSpPr>
          <p:nvPr/>
        </p:nvSpPr>
        <p:spPr bwMode="auto">
          <a:xfrm flipH="1">
            <a:off x="2676525" y="2286000"/>
            <a:ext cx="981075" cy="1143000"/>
          </a:xfrm>
          <a:prstGeom prst="line">
            <a:avLst/>
          </a:prstGeom>
          <a:noFill/>
          <a:ln w="130175">
            <a:solidFill>
              <a:schemeClr val="tx1"/>
            </a:solidFill>
            <a:round/>
            <a:headEnd/>
            <a:tailEnd type="triangle" w="med" len="med"/>
          </a:ln>
        </p:spPr>
        <p:txBody>
          <a:bodyPr wrap="none" anchor="ctr"/>
          <a:lstStyle/>
          <a:p>
            <a:endParaRPr lang="en-US"/>
          </a:p>
        </p:txBody>
      </p:sp>
      <p:sp>
        <p:nvSpPr>
          <p:cNvPr id="27656" name="Line 8"/>
          <p:cNvSpPr>
            <a:spLocks noChangeShapeType="1"/>
          </p:cNvSpPr>
          <p:nvPr/>
        </p:nvSpPr>
        <p:spPr bwMode="auto">
          <a:xfrm flipH="1">
            <a:off x="3003550" y="2209800"/>
            <a:ext cx="1187450" cy="2057400"/>
          </a:xfrm>
          <a:prstGeom prst="line">
            <a:avLst/>
          </a:prstGeom>
          <a:noFill/>
          <a:ln w="130175">
            <a:solidFill>
              <a:schemeClr val="tx1"/>
            </a:solidFill>
            <a:round/>
            <a:headEnd/>
            <a:tailEnd type="triangle" w="med" len="med"/>
          </a:ln>
        </p:spPr>
        <p:txBody>
          <a:bodyPr wrap="none" anchor="ctr"/>
          <a:lstStyle/>
          <a:p>
            <a:endParaRPr lang="en-US"/>
          </a:p>
        </p:txBody>
      </p:sp>
      <p:sp>
        <p:nvSpPr>
          <p:cNvPr id="27657" name="Line 9"/>
          <p:cNvSpPr>
            <a:spLocks noChangeShapeType="1"/>
          </p:cNvSpPr>
          <p:nvPr/>
        </p:nvSpPr>
        <p:spPr bwMode="auto">
          <a:xfrm>
            <a:off x="4572000" y="2209800"/>
            <a:ext cx="0" cy="2819400"/>
          </a:xfrm>
          <a:prstGeom prst="line">
            <a:avLst/>
          </a:prstGeom>
          <a:noFill/>
          <a:ln w="130175">
            <a:solidFill>
              <a:schemeClr val="tx1"/>
            </a:solidFill>
            <a:round/>
            <a:headEnd/>
            <a:tailEnd type="triangle" w="med" len="med"/>
          </a:ln>
        </p:spPr>
        <p:txBody>
          <a:bodyPr wrap="none" anchor="ctr"/>
          <a:lstStyle/>
          <a:p>
            <a:endParaRPr lang="en-US"/>
          </a:p>
        </p:txBody>
      </p:sp>
      <p:sp>
        <p:nvSpPr>
          <p:cNvPr id="27658" name="Line 10"/>
          <p:cNvSpPr>
            <a:spLocks noChangeShapeType="1"/>
          </p:cNvSpPr>
          <p:nvPr/>
        </p:nvSpPr>
        <p:spPr bwMode="auto">
          <a:xfrm rot="-311440">
            <a:off x="5181600" y="2209800"/>
            <a:ext cx="511175" cy="1905000"/>
          </a:xfrm>
          <a:prstGeom prst="line">
            <a:avLst/>
          </a:prstGeom>
          <a:noFill/>
          <a:ln w="130175">
            <a:solidFill>
              <a:schemeClr val="tx1"/>
            </a:solidFill>
            <a:round/>
            <a:headEnd/>
            <a:tailEnd type="triangle" w="med" len="med"/>
          </a:ln>
        </p:spPr>
        <p:txBody>
          <a:bodyPr wrap="none" anchor="ctr"/>
          <a:lstStyle/>
          <a:p>
            <a:endParaRPr lang="en-US"/>
          </a:p>
        </p:txBody>
      </p:sp>
      <p:sp>
        <p:nvSpPr>
          <p:cNvPr id="27659" name="Line 11"/>
          <p:cNvSpPr>
            <a:spLocks noChangeShapeType="1"/>
          </p:cNvSpPr>
          <p:nvPr/>
        </p:nvSpPr>
        <p:spPr bwMode="auto">
          <a:xfrm>
            <a:off x="5638800" y="2209800"/>
            <a:ext cx="914400" cy="914400"/>
          </a:xfrm>
          <a:prstGeom prst="line">
            <a:avLst/>
          </a:prstGeom>
          <a:noFill/>
          <a:ln w="130175">
            <a:solidFill>
              <a:schemeClr val="tx1"/>
            </a:solidFill>
            <a:round/>
            <a:headEnd/>
            <a:tailEnd type="triangle" w="med" len="med"/>
          </a:ln>
        </p:spPr>
        <p:txBody>
          <a:bodyPr wrap="none" anchor="ctr"/>
          <a:lstStyle/>
          <a:p>
            <a:endParaRPr lang="en-US"/>
          </a:p>
        </p:txBody>
      </p:sp>
      <p:sp>
        <p:nvSpPr>
          <p:cNvPr id="27660" name="Text Box 12"/>
          <p:cNvSpPr txBox="1">
            <a:spLocks noChangeArrowheads="1"/>
          </p:cNvSpPr>
          <p:nvPr/>
        </p:nvSpPr>
        <p:spPr bwMode="auto">
          <a:xfrm>
            <a:off x="3200400" y="1255713"/>
            <a:ext cx="2819400" cy="1150937"/>
          </a:xfrm>
          <a:prstGeom prst="rect">
            <a:avLst/>
          </a:prstGeom>
          <a:solidFill>
            <a:schemeClr val="folHlink"/>
          </a:solidFill>
          <a:ln w="53975">
            <a:solidFill>
              <a:schemeClr val="tx1"/>
            </a:solidFill>
            <a:miter lim="800000"/>
            <a:headEnd/>
            <a:tailEnd/>
          </a:ln>
        </p:spPr>
        <p:txBody>
          <a:bodyPr>
            <a:spAutoFit/>
          </a:bodyPr>
          <a:lstStyle/>
          <a:p>
            <a:pPr algn="ctr">
              <a:spcBef>
                <a:spcPct val="50000"/>
              </a:spcBef>
            </a:pPr>
            <a:endParaRPr lang="en-US" sz="1200">
              <a:latin typeface="Plump MT" pitchFamily="34" charset="0"/>
            </a:endParaRPr>
          </a:p>
          <a:p>
            <a:pPr algn="ctr">
              <a:spcBef>
                <a:spcPct val="50000"/>
              </a:spcBef>
            </a:pPr>
            <a:r>
              <a:rPr lang="en-US" sz="2400" b="1">
                <a:solidFill>
                  <a:schemeClr val="bg1"/>
                </a:solidFill>
                <a:latin typeface="Plump MT" pitchFamily="34" charset="0"/>
              </a:rPr>
              <a:t>Curriculum</a:t>
            </a:r>
            <a:endParaRPr lang="en-US" sz="2400">
              <a:solidFill>
                <a:schemeClr val="bg1"/>
              </a:solidFill>
              <a:latin typeface="Plump MT" pitchFamily="34" charset="0"/>
            </a:endParaRPr>
          </a:p>
          <a:p>
            <a:pPr algn="ctr">
              <a:spcBef>
                <a:spcPct val="50000"/>
              </a:spcBef>
            </a:pPr>
            <a:endParaRPr lang="en-US" sz="1200">
              <a:latin typeface="Plump MT" pitchFamily="34" charset="0"/>
            </a:endParaRPr>
          </a:p>
        </p:txBody>
      </p:sp>
      <p:sp>
        <p:nvSpPr>
          <p:cNvPr id="27661" name="Text Box 13"/>
          <p:cNvSpPr txBox="1">
            <a:spLocks noChangeArrowheads="1"/>
          </p:cNvSpPr>
          <p:nvPr/>
        </p:nvSpPr>
        <p:spPr bwMode="auto">
          <a:xfrm>
            <a:off x="1066800" y="4419600"/>
            <a:ext cx="2514600" cy="830263"/>
          </a:xfrm>
          <a:prstGeom prst="rect">
            <a:avLst/>
          </a:prstGeom>
          <a:solidFill>
            <a:schemeClr val="folHlink"/>
          </a:solidFill>
          <a:ln w="53975">
            <a:solidFill>
              <a:schemeClr val="tx1"/>
            </a:solidFill>
            <a:miter lim="800000"/>
            <a:headEnd/>
            <a:tailEnd/>
          </a:ln>
        </p:spPr>
        <p:txBody>
          <a:bodyPr>
            <a:spAutoFit/>
          </a:bodyPr>
          <a:lstStyle/>
          <a:p>
            <a:pPr algn="ctr">
              <a:spcBef>
                <a:spcPct val="50000"/>
              </a:spcBef>
            </a:pPr>
            <a:r>
              <a:rPr lang="en-US" sz="2400" b="1">
                <a:solidFill>
                  <a:schemeClr val="bg1"/>
                </a:solidFill>
                <a:latin typeface="Plump MT" pitchFamily="34" charset="0"/>
              </a:rPr>
              <a:t>Depth</a:t>
            </a:r>
          </a:p>
          <a:p>
            <a:pPr algn="ctr">
              <a:spcBef>
                <a:spcPct val="50000"/>
              </a:spcBef>
            </a:pPr>
            <a:endParaRPr lang="en-US" sz="1400">
              <a:solidFill>
                <a:schemeClr val="bg1"/>
              </a:solidFill>
              <a:latin typeface="Plump MT" pitchFamily="34" charset="0"/>
            </a:endParaRPr>
          </a:p>
        </p:txBody>
      </p:sp>
      <p:sp>
        <p:nvSpPr>
          <p:cNvPr id="27662" name="Rectangle 14"/>
          <p:cNvSpPr>
            <a:spLocks noChangeArrowheads="1"/>
          </p:cNvSpPr>
          <p:nvPr/>
        </p:nvSpPr>
        <p:spPr bwMode="ltGray">
          <a:xfrm>
            <a:off x="0" y="6477000"/>
            <a:ext cx="9144000" cy="274638"/>
          </a:xfrm>
          <a:prstGeom prst="rect">
            <a:avLst/>
          </a:prstGeom>
          <a:solidFill>
            <a:schemeClr val="hlink"/>
          </a:solidFill>
          <a:ln w="9525">
            <a:noFill/>
            <a:miter lim="800000"/>
            <a:headEnd/>
            <a:tailEnd/>
          </a:ln>
        </p:spPr>
        <p:txBody>
          <a:bodyPr wrap="none" anchor="ctr"/>
          <a:lstStyle/>
          <a:p>
            <a:endParaRPr lang="en-US"/>
          </a:p>
        </p:txBody>
      </p:sp>
      <p:sp>
        <p:nvSpPr>
          <p:cNvPr id="27663" name="Rectangle 15"/>
          <p:cNvSpPr>
            <a:spLocks noChangeArrowheads="1"/>
          </p:cNvSpPr>
          <p:nvPr/>
        </p:nvSpPr>
        <p:spPr bwMode="auto">
          <a:xfrm>
            <a:off x="0" y="6751638"/>
            <a:ext cx="9144000" cy="106362"/>
          </a:xfrm>
          <a:prstGeom prst="rect">
            <a:avLst/>
          </a:prstGeom>
          <a:solidFill>
            <a:schemeClr val="tx2"/>
          </a:solidFill>
          <a:ln w="9525">
            <a:noFill/>
            <a:miter lim="800000"/>
            <a:headEnd/>
            <a:tailEnd/>
          </a:ln>
        </p:spPr>
        <p:txBody>
          <a:bodyPr wrap="none" anchor="ctr"/>
          <a:lstStyle/>
          <a:p>
            <a:endParaRPr lang="en-US"/>
          </a:p>
        </p:txBody>
      </p:sp>
      <p:sp>
        <p:nvSpPr>
          <p:cNvPr id="27664" name="Rectangle 16"/>
          <p:cNvSpPr>
            <a:spLocks noChangeArrowheads="1"/>
          </p:cNvSpPr>
          <p:nvPr/>
        </p:nvSpPr>
        <p:spPr bwMode="ltGray">
          <a:xfrm flipV="1">
            <a:off x="0" y="106363"/>
            <a:ext cx="9144000" cy="274637"/>
          </a:xfrm>
          <a:prstGeom prst="rect">
            <a:avLst/>
          </a:prstGeom>
          <a:solidFill>
            <a:schemeClr val="hlink"/>
          </a:solidFill>
          <a:ln w="9525">
            <a:noFill/>
            <a:miter lim="800000"/>
            <a:headEnd/>
            <a:tailEnd/>
          </a:ln>
        </p:spPr>
        <p:txBody>
          <a:bodyPr wrap="none" anchor="ctr"/>
          <a:lstStyle/>
          <a:p>
            <a:endParaRPr lang="en-US"/>
          </a:p>
        </p:txBody>
      </p:sp>
      <p:sp>
        <p:nvSpPr>
          <p:cNvPr id="27665" name="Rectangle 17"/>
          <p:cNvSpPr>
            <a:spLocks noChangeArrowheads="1"/>
          </p:cNvSpPr>
          <p:nvPr/>
        </p:nvSpPr>
        <p:spPr bwMode="auto">
          <a:xfrm flipV="1">
            <a:off x="0" y="0"/>
            <a:ext cx="9144000" cy="106363"/>
          </a:xfrm>
          <a:prstGeom prst="rect">
            <a:avLst/>
          </a:prstGeom>
          <a:solidFill>
            <a:schemeClr val="tx2"/>
          </a:solidFill>
          <a:ln w="9525">
            <a:noFill/>
            <a:miter lim="800000"/>
            <a:headEnd/>
            <a:tailEnd/>
          </a:ln>
        </p:spPr>
        <p:txBody>
          <a:bodyPr wrap="none" anchor="ctr"/>
          <a:lstStyle/>
          <a:p>
            <a:endParaRPr lang="en-US"/>
          </a:p>
        </p:txBody>
      </p:sp>
    </p:spTree>
  </p:cSld>
  <p:clrMapOvr>
    <a:masterClrMapping/>
  </p:clrMapOvr>
  <p:transition advTm="10906"/>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The Learning Experiences:  Building Blocks of the Unit</a:t>
            </a:r>
          </a:p>
        </p:txBody>
      </p:sp>
      <p:sp>
        <p:nvSpPr>
          <p:cNvPr id="28675" name="Rectangle 3"/>
          <p:cNvSpPr>
            <a:spLocks noChangeArrowheads="1"/>
          </p:cNvSpPr>
          <p:nvPr/>
        </p:nvSpPr>
        <p:spPr bwMode="auto">
          <a:xfrm>
            <a:off x="762000" y="2514600"/>
            <a:ext cx="1524000" cy="1295400"/>
          </a:xfrm>
          <a:prstGeom prst="rect">
            <a:avLst/>
          </a:prstGeom>
          <a:solidFill>
            <a:schemeClr val="tx2"/>
          </a:solidFill>
          <a:ln w="19050">
            <a:solidFill>
              <a:schemeClr val="tx1"/>
            </a:solidFill>
            <a:miter lim="800000"/>
            <a:headEnd/>
            <a:tailEnd/>
          </a:ln>
        </p:spPr>
        <p:txBody>
          <a:bodyPr wrap="none" anchor="ctr"/>
          <a:lstStyle/>
          <a:p>
            <a:endParaRPr lang="en-US"/>
          </a:p>
        </p:txBody>
      </p:sp>
      <p:sp>
        <p:nvSpPr>
          <p:cNvPr id="28676" name="Text Box 4"/>
          <p:cNvSpPr txBox="1">
            <a:spLocks noChangeArrowheads="1"/>
          </p:cNvSpPr>
          <p:nvPr/>
        </p:nvSpPr>
        <p:spPr bwMode="auto">
          <a:xfrm>
            <a:off x="762000" y="2895600"/>
            <a:ext cx="1524000" cy="457200"/>
          </a:xfrm>
          <a:prstGeom prst="rect">
            <a:avLst/>
          </a:prstGeom>
          <a:noFill/>
          <a:ln w="9525">
            <a:noFill/>
            <a:miter lim="800000"/>
            <a:headEnd/>
            <a:tailEnd/>
          </a:ln>
        </p:spPr>
        <p:txBody>
          <a:bodyPr>
            <a:spAutoFit/>
          </a:bodyPr>
          <a:lstStyle/>
          <a:p>
            <a:pPr algn="ctr" eaLnBrk="1" hangingPunct="1">
              <a:spcBef>
                <a:spcPct val="50000"/>
              </a:spcBef>
            </a:pPr>
            <a:r>
              <a:rPr lang="en-US" sz="2400" b="1">
                <a:solidFill>
                  <a:schemeClr val="bg1"/>
                </a:solidFill>
              </a:rPr>
              <a:t>Content</a:t>
            </a:r>
          </a:p>
        </p:txBody>
      </p:sp>
      <p:sp>
        <p:nvSpPr>
          <p:cNvPr id="28677" name="Text Box 5"/>
          <p:cNvSpPr txBox="1">
            <a:spLocks noChangeArrowheads="1"/>
          </p:cNvSpPr>
          <p:nvPr/>
        </p:nvSpPr>
        <p:spPr bwMode="auto">
          <a:xfrm>
            <a:off x="2209800" y="2895600"/>
            <a:ext cx="609600" cy="641350"/>
          </a:xfrm>
          <a:prstGeom prst="rect">
            <a:avLst/>
          </a:prstGeom>
          <a:noFill/>
          <a:ln w="9525">
            <a:noFill/>
            <a:miter lim="800000"/>
            <a:headEnd/>
            <a:tailEnd/>
          </a:ln>
        </p:spPr>
        <p:txBody>
          <a:bodyPr>
            <a:spAutoFit/>
          </a:bodyPr>
          <a:lstStyle/>
          <a:p>
            <a:pPr eaLnBrk="1" hangingPunct="1">
              <a:spcBef>
                <a:spcPct val="50000"/>
              </a:spcBef>
            </a:pPr>
            <a:r>
              <a:rPr lang="en-US" sz="3600" b="1">
                <a:solidFill>
                  <a:schemeClr val="hlink"/>
                </a:solidFill>
              </a:rPr>
              <a:t>+</a:t>
            </a:r>
          </a:p>
        </p:txBody>
      </p:sp>
      <p:sp>
        <p:nvSpPr>
          <p:cNvPr id="28678" name="Rectangle 6"/>
          <p:cNvSpPr>
            <a:spLocks noChangeArrowheads="1"/>
          </p:cNvSpPr>
          <p:nvPr/>
        </p:nvSpPr>
        <p:spPr bwMode="auto">
          <a:xfrm>
            <a:off x="2743200" y="2514600"/>
            <a:ext cx="1524000" cy="1295400"/>
          </a:xfrm>
          <a:prstGeom prst="rect">
            <a:avLst/>
          </a:prstGeom>
          <a:solidFill>
            <a:schemeClr val="tx2"/>
          </a:solidFill>
          <a:ln w="19050">
            <a:solidFill>
              <a:schemeClr val="tx1"/>
            </a:solidFill>
            <a:miter lim="800000"/>
            <a:headEnd/>
            <a:tailEnd/>
          </a:ln>
        </p:spPr>
        <p:txBody>
          <a:bodyPr wrap="none" anchor="ctr"/>
          <a:lstStyle/>
          <a:p>
            <a:endParaRPr lang="en-US"/>
          </a:p>
        </p:txBody>
      </p:sp>
      <p:sp>
        <p:nvSpPr>
          <p:cNvPr id="28679" name="Text Box 7"/>
          <p:cNvSpPr txBox="1">
            <a:spLocks noChangeArrowheads="1"/>
          </p:cNvSpPr>
          <p:nvPr/>
        </p:nvSpPr>
        <p:spPr bwMode="auto">
          <a:xfrm>
            <a:off x="2743200" y="2895600"/>
            <a:ext cx="1524000" cy="457200"/>
          </a:xfrm>
          <a:prstGeom prst="rect">
            <a:avLst/>
          </a:prstGeom>
          <a:noFill/>
          <a:ln w="9525">
            <a:noFill/>
            <a:miter lim="800000"/>
            <a:headEnd/>
            <a:tailEnd/>
          </a:ln>
        </p:spPr>
        <p:txBody>
          <a:bodyPr>
            <a:spAutoFit/>
          </a:bodyPr>
          <a:lstStyle/>
          <a:p>
            <a:pPr algn="ctr" eaLnBrk="1" hangingPunct="1">
              <a:spcBef>
                <a:spcPct val="50000"/>
              </a:spcBef>
            </a:pPr>
            <a:r>
              <a:rPr lang="en-US" sz="2400" b="1">
                <a:solidFill>
                  <a:schemeClr val="bg1"/>
                </a:solidFill>
              </a:rPr>
              <a:t>Process</a:t>
            </a:r>
          </a:p>
        </p:txBody>
      </p:sp>
      <p:sp>
        <p:nvSpPr>
          <p:cNvPr id="28680" name="Text Box 8"/>
          <p:cNvSpPr txBox="1">
            <a:spLocks noChangeArrowheads="1"/>
          </p:cNvSpPr>
          <p:nvPr/>
        </p:nvSpPr>
        <p:spPr bwMode="auto">
          <a:xfrm>
            <a:off x="4267200" y="2895600"/>
            <a:ext cx="609600" cy="641350"/>
          </a:xfrm>
          <a:prstGeom prst="rect">
            <a:avLst/>
          </a:prstGeom>
          <a:noFill/>
          <a:ln w="9525">
            <a:noFill/>
            <a:miter lim="800000"/>
            <a:headEnd/>
            <a:tailEnd/>
          </a:ln>
        </p:spPr>
        <p:txBody>
          <a:bodyPr>
            <a:spAutoFit/>
          </a:bodyPr>
          <a:lstStyle/>
          <a:p>
            <a:pPr eaLnBrk="1" hangingPunct="1">
              <a:spcBef>
                <a:spcPct val="50000"/>
              </a:spcBef>
            </a:pPr>
            <a:r>
              <a:rPr lang="en-US" sz="3600" b="1">
                <a:solidFill>
                  <a:schemeClr val="hlink"/>
                </a:solidFill>
              </a:rPr>
              <a:t>+</a:t>
            </a:r>
          </a:p>
        </p:txBody>
      </p:sp>
      <p:sp>
        <p:nvSpPr>
          <p:cNvPr id="28681" name="Rectangle 9"/>
          <p:cNvSpPr>
            <a:spLocks noChangeArrowheads="1"/>
          </p:cNvSpPr>
          <p:nvPr/>
        </p:nvSpPr>
        <p:spPr bwMode="auto">
          <a:xfrm>
            <a:off x="4800600" y="2514600"/>
            <a:ext cx="1524000" cy="1295400"/>
          </a:xfrm>
          <a:prstGeom prst="rect">
            <a:avLst/>
          </a:prstGeom>
          <a:solidFill>
            <a:schemeClr val="tx2"/>
          </a:solidFill>
          <a:ln w="19050">
            <a:solidFill>
              <a:schemeClr val="tx1"/>
            </a:solidFill>
            <a:miter lim="800000"/>
            <a:headEnd/>
            <a:tailEnd/>
          </a:ln>
        </p:spPr>
        <p:txBody>
          <a:bodyPr wrap="none" anchor="ctr"/>
          <a:lstStyle/>
          <a:p>
            <a:endParaRPr lang="en-US"/>
          </a:p>
        </p:txBody>
      </p:sp>
      <p:sp>
        <p:nvSpPr>
          <p:cNvPr id="28682" name="Text Box 10"/>
          <p:cNvSpPr txBox="1">
            <a:spLocks noChangeArrowheads="1"/>
          </p:cNvSpPr>
          <p:nvPr/>
        </p:nvSpPr>
        <p:spPr bwMode="auto">
          <a:xfrm>
            <a:off x="4800600" y="2895600"/>
            <a:ext cx="1524000" cy="457200"/>
          </a:xfrm>
          <a:prstGeom prst="rect">
            <a:avLst/>
          </a:prstGeom>
          <a:noFill/>
          <a:ln w="9525">
            <a:noFill/>
            <a:miter lim="800000"/>
            <a:headEnd/>
            <a:tailEnd/>
          </a:ln>
        </p:spPr>
        <p:txBody>
          <a:bodyPr>
            <a:spAutoFit/>
          </a:bodyPr>
          <a:lstStyle/>
          <a:p>
            <a:pPr algn="ctr" eaLnBrk="1" hangingPunct="1">
              <a:spcBef>
                <a:spcPct val="50000"/>
              </a:spcBef>
            </a:pPr>
            <a:r>
              <a:rPr lang="en-US" sz="2400" b="1">
                <a:solidFill>
                  <a:schemeClr val="bg1"/>
                </a:solidFill>
              </a:rPr>
              <a:t>Product</a:t>
            </a:r>
          </a:p>
        </p:txBody>
      </p:sp>
      <p:sp>
        <p:nvSpPr>
          <p:cNvPr id="28683" name="Text Box 11"/>
          <p:cNvSpPr txBox="1">
            <a:spLocks noChangeArrowheads="1"/>
          </p:cNvSpPr>
          <p:nvPr/>
        </p:nvSpPr>
        <p:spPr bwMode="auto">
          <a:xfrm>
            <a:off x="6248400" y="2895600"/>
            <a:ext cx="609600" cy="641350"/>
          </a:xfrm>
          <a:prstGeom prst="rect">
            <a:avLst/>
          </a:prstGeom>
          <a:noFill/>
          <a:ln w="9525">
            <a:noFill/>
            <a:miter lim="800000"/>
            <a:headEnd/>
            <a:tailEnd/>
          </a:ln>
        </p:spPr>
        <p:txBody>
          <a:bodyPr>
            <a:spAutoFit/>
          </a:bodyPr>
          <a:lstStyle/>
          <a:p>
            <a:pPr eaLnBrk="1" hangingPunct="1">
              <a:spcBef>
                <a:spcPct val="50000"/>
              </a:spcBef>
            </a:pPr>
            <a:r>
              <a:rPr lang="en-US" sz="3600" b="1">
                <a:solidFill>
                  <a:schemeClr val="hlink"/>
                </a:solidFill>
              </a:rPr>
              <a:t>=</a:t>
            </a:r>
          </a:p>
        </p:txBody>
      </p:sp>
      <p:sp>
        <p:nvSpPr>
          <p:cNvPr id="28684" name="Rectangle 12"/>
          <p:cNvSpPr>
            <a:spLocks noChangeArrowheads="1"/>
          </p:cNvSpPr>
          <p:nvPr/>
        </p:nvSpPr>
        <p:spPr bwMode="auto">
          <a:xfrm>
            <a:off x="6781800" y="2514600"/>
            <a:ext cx="1981200" cy="1295400"/>
          </a:xfrm>
          <a:prstGeom prst="rect">
            <a:avLst/>
          </a:prstGeom>
          <a:solidFill>
            <a:schemeClr val="tx2"/>
          </a:solidFill>
          <a:ln w="19050">
            <a:solidFill>
              <a:schemeClr val="tx1"/>
            </a:solidFill>
            <a:miter lim="800000"/>
            <a:headEnd/>
            <a:tailEnd/>
          </a:ln>
        </p:spPr>
        <p:txBody>
          <a:bodyPr wrap="none" anchor="ctr"/>
          <a:lstStyle/>
          <a:p>
            <a:endParaRPr lang="en-US"/>
          </a:p>
        </p:txBody>
      </p:sp>
      <p:sp>
        <p:nvSpPr>
          <p:cNvPr id="28685" name="Text Box 13"/>
          <p:cNvSpPr txBox="1">
            <a:spLocks noChangeArrowheads="1"/>
          </p:cNvSpPr>
          <p:nvPr/>
        </p:nvSpPr>
        <p:spPr bwMode="auto">
          <a:xfrm>
            <a:off x="6705600" y="2682875"/>
            <a:ext cx="2133600" cy="822325"/>
          </a:xfrm>
          <a:prstGeom prst="rect">
            <a:avLst/>
          </a:prstGeom>
          <a:noFill/>
          <a:ln w="9525">
            <a:noFill/>
            <a:miter lim="800000"/>
            <a:headEnd/>
            <a:tailEnd/>
          </a:ln>
        </p:spPr>
        <p:txBody>
          <a:bodyPr>
            <a:spAutoFit/>
          </a:bodyPr>
          <a:lstStyle/>
          <a:p>
            <a:pPr algn="ctr" eaLnBrk="1" hangingPunct="1">
              <a:spcBef>
                <a:spcPct val="50000"/>
              </a:spcBef>
            </a:pPr>
            <a:r>
              <a:rPr lang="en-US" sz="2400" b="1">
                <a:solidFill>
                  <a:schemeClr val="bg1"/>
                </a:solidFill>
              </a:rPr>
              <a:t>Learning Experiences</a:t>
            </a:r>
          </a:p>
        </p:txBody>
      </p:sp>
      <p:grpSp>
        <p:nvGrpSpPr>
          <p:cNvPr id="28686" name="Group 14"/>
          <p:cNvGrpSpPr>
            <a:grpSpLocks/>
          </p:cNvGrpSpPr>
          <p:nvPr/>
        </p:nvGrpSpPr>
        <p:grpSpPr bwMode="auto">
          <a:xfrm>
            <a:off x="762000" y="4648200"/>
            <a:ext cx="1524000" cy="1371600"/>
            <a:chOff x="480" y="2592"/>
            <a:chExt cx="960" cy="864"/>
          </a:xfrm>
        </p:grpSpPr>
        <p:sp>
          <p:nvSpPr>
            <p:cNvPr id="28713" name="Rectangle 15"/>
            <p:cNvSpPr>
              <a:spLocks noChangeArrowheads="1"/>
            </p:cNvSpPr>
            <p:nvPr/>
          </p:nvSpPr>
          <p:spPr bwMode="auto">
            <a:xfrm>
              <a:off x="480" y="2592"/>
              <a:ext cx="960" cy="864"/>
            </a:xfrm>
            <a:prstGeom prst="rect">
              <a:avLst/>
            </a:prstGeom>
            <a:solidFill>
              <a:schemeClr val="tx2"/>
            </a:solidFill>
            <a:ln w="19050">
              <a:solidFill>
                <a:schemeClr val="bg1"/>
              </a:solidFill>
              <a:miter lim="800000"/>
              <a:headEnd/>
              <a:tailEnd/>
            </a:ln>
          </p:spPr>
          <p:txBody>
            <a:bodyPr wrap="none" anchor="ctr"/>
            <a:lstStyle/>
            <a:p>
              <a:endParaRPr lang="en-US"/>
            </a:p>
          </p:txBody>
        </p:sp>
        <p:sp>
          <p:nvSpPr>
            <p:cNvPr id="28714" name="Line 16"/>
            <p:cNvSpPr>
              <a:spLocks noChangeShapeType="1"/>
            </p:cNvSpPr>
            <p:nvPr/>
          </p:nvSpPr>
          <p:spPr bwMode="auto">
            <a:xfrm>
              <a:off x="480" y="2880"/>
              <a:ext cx="960" cy="0"/>
            </a:xfrm>
            <a:prstGeom prst="line">
              <a:avLst/>
            </a:prstGeom>
            <a:noFill/>
            <a:ln w="41275">
              <a:solidFill>
                <a:schemeClr val="bg1"/>
              </a:solidFill>
              <a:prstDash val="sysDot"/>
              <a:miter lim="800000"/>
              <a:headEnd/>
              <a:tailEnd/>
            </a:ln>
          </p:spPr>
          <p:txBody>
            <a:bodyPr wrap="none"/>
            <a:lstStyle/>
            <a:p>
              <a:endParaRPr lang="en-US"/>
            </a:p>
          </p:txBody>
        </p:sp>
        <p:sp>
          <p:nvSpPr>
            <p:cNvPr id="28715" name="Line 17"/>
            <p:cNvSpPr>
              <a:spLocks noChangeShapeType="1"/>
            </p:cNvSpPr>
            <p:nvPr/>
          </p:nvSpPr>
          <p:spPr bwMode="auto">
            <a:xfrm>
              <a:off x="480" y="3168"/>
              <a:ext cx="960" cy="0"/>
            </a:xfrm>
            <a:prstGeom prst="line">
              <a:avLst/>
            </a:prstGeom>
            <a:noFill/>
            <a:ln w="41275">
              <a:solidFill>
                <a:schemeClr val="bg1"/>
              </a:solidFill>
              <a:prstDash val="sysDot"/>
              <a:miter lim="800000"/>
              <a:headEnd/>
              <a:tailEnd/>
            </a:ln>
          </p:spPr>
          <p:txBody>
            <a:bodyPr wrap="none"/>
            <a:lstStyle/>
            <a:p>
              <a:endParaRPr lang="en-US"/>
            </a:p>
          </p:txBody>
        </p:sp>
      </p:grpSp>
      <p:sp>
        <p:nvSpPr>
          <p:cNvPr id="28687" name="Text Box 18"/>
          <p:cNvSpPr txBox="1">
            <a:spLocks noChangeArrowheads="1"/>
          </p:cNvSpPr>
          <p:nvPr/>
        </p:nvSpPr>
        <p:spPr bwMode="auto">
          <a:xfrm>
            <a:off x="838200" y="4267200"/>
            <a:ext cx="1447800" cy="457200"/>
          </a:xfrm>
          <a:prstGeom prst="rect">
            <a:avLst/>
          </a:prstGeom>
          <a:noFill/>
          <a:ln w="9525">
            <a:noFill/>
            <a:miter lim="800000"/>
            <a:headEnd/>
            <a:tailEnd/>
          </a:ln>
        </p:spPr>
        <p:txBody>
          <a:bodyPr>
            <a:spAutoFit/>
          </a:bodyPr>
          <a:lstStyle/>
          <a:p>
            <a:pPr eaLnBrk="1" hangingPunct="1">
              <a:spcBef>
                <a:spcPct val="50000"/>
              </a:spcBef>
            </a:pPr>
            <a:r>
              <a:rPr lang="en-US" sz="2400" b="1"/>
              <a:t>Content</a:t>
            </a:r>
          </a:p>
        </p:txBody>
      </p:sp>
      <p:sp>
        <p:nvSpPr>
          <p:cNvPr id="28688" name="Text Box 19"/>
          <p:cNvSpPr txBox="1">
            <a:spLocks noChangeArrowheads="1"/>
          </p:cNvSpPr>
          <p:nvPr/>
        </p:nvSpPr>
        <p:spPr bwMode="auto">
          <a:xfrm>
            <a:off x="762000" y="4648200"/>
            <a:ext cx="1524000" cy="396875"/>
          </a:xfrm>
          <a:prstGeom prst="rect">
            <a:avLst/>
          </a:prstGeom>
          <a:noFill/>
          <a:ln w="9525">
            <a:noFill/>
            <a:miter lim="800000"/>
            <a:headEnd/>
            <a:tailEnd/>
          </a:ln>
        </p:spPr>
        <p:txBody>
          <a:bodyPr>
            <a:spAutoFit/>
          </a:bodyPr>
          <a:lstStyle/>
          <a:p>
            <a:pPr algn="ctr" eaLnBrk="1" hangingPunct="1">
              <a:spcBef>
                <a:spcPct val="50000"/>
              </a:spcBef>
            </a:pPr>
            <a:r>
              <a:rPr lang="en-US" sz="2000">
                <a:solidFill>
                  <a:schemeClr val="bg1"/>
                </a:solidFill>
              </a:rPr>
              <a:t>Knowledge</a:t>
            </a:r>
          </a:p>
        </p:txBody>
      </p:sp>
      <p:sp>
        <p:nvSpPr>
          <p:cNvPr id="28689" name="Text Box 20"/>
          <p:cNvSpPr txBox="1">
            <a:spLocks noChangeArrowheads="1"/>
          </p:cNvSpPr>
          <p:nvPr/>
        </p:nvSpPr>
        <p:spPr bwMode="auto">
          <a:xfrm>
            <a:off x="762000" y="5165725"/>
            <a:ext cx="1524000" cy="396875"/>
          </a:xfrm>
          <a:prstGeom prst="rect">
            <a:avLst/>
          </a:prstGeom>
          <a:noFill/>
          <a:ln w="9525">
            <a:noFill/>
            <a:miter lim="800000"/>
            <a:headEnd/>
            <a:tailEnd/>
          </a:ln>
        </p:spPr>
        <p:txBody>
          <a:bodyPr>
            <a:spAutoFit/>
          </a:bodyPr>
          <a:lstStyle/>
          <a:p>
            <a:pPr algn="ctr" eaLnBrk="1" hangingPunct="1">
              <a:spcBef>
                <a:spcPct val="50000"/>
              </a:spcBef>
            </a:pPr>
            <a:r>
              <a:rPr lang="en-US" sz="2000">
                <a:solidFill>
                  <a:schemeClr val="bg1"/>
                </a:solidFill>
              </a:rPr>
              <a:t>Concept</a:t>
            </a:r>
          </a:p>
        </p:txBody>
      </p:sp>
      <p:sp>
        <p:nvSpPr>
          <p:cNvPr id="28690" name="Text Box 21"/>
          <p:cNvSpPr txBox="1">
            <a:spLocks noChangeArrowheads="1"/>
          </p:cNvSpPr>
          <p:nvPr/>
        </p:nvSpPr>
        <p:spPr bwMode="auto">
          <a:xfrm>
            <a:off x="762000" y="5562600"/>
            <a:ext cx="1524000" cy="396875"/>
          </a:xfrm>
          <a:prstGeom prst="rect">
            <a:avLst/>
          </a:prstGeom>
          <a:noFill/>
          <a:ln w="9525">
            <a:noFill/>
            <a:miter lim="800000"/>
            <a:headEnd/>
            <a:tailEnd/>
          </a:ln>
        </p:spPr>
        <p:txBody>
          <a:bodyPr>
            <a:spAutoFit/>
          </a:bodyPr>
          <a:lstStyle/>
          <a:p>
            <a:pPr algn="ctr" eaLnBrk="1" hangingPunct="1">
              <a:spcBef>
                <a:spcPct val="50000"/>
              </a:spcBef>
            </a:pPr>
            <a:r>
              <a:rPr lang="en-US" sz="2000">
                <a:solidFill>
                  <a:schemeClr val="bg1"/>
                </a:solidFill>
              </a:rPr>
              <a:t>Skill</a:t>
            </a:r>
          </a:p>
        </p:txBody>
      </p:sp>
      <p:sp>
        <p:nvSpPr>
          <p:cNvPr id="28691" name="Text Box 22"/>
          <p:cNvSpPr txBox="1">
            <a:spLocks noChangeArrowheads="1"/>
          </p:cNvSpPr>
          <p:nvPr/>
        </p:nvSpPr>
        <p:spPr bwMode="auto">
          <a:xfrm>
            <a:off x="2209800" y="4997450"/>
            <a:ext cx="609600" cy="641350"/>
          </a:xfrm>
          <a:prstGeom prst="rect">
            <a:avLst/>
          </a:prstGeom>
          <a:noFill/>
          <a:ln w="9525">
            <a:noFill/>
            <a:miter lim="800000"/>
            <a:headEnd/>
            <a:tailEnd/>
          </a:ln>
        </p:spPr>
        <p:txBody>
          <a:bodyPr>
            <a:spAutoFit/>
          </a:bodyPr>
          <a:lstStyle/>
          <a:p>
            <a:pPr eaLnBrk="1" hangingPunct="1">
              <a:spcBef>
                <a:spcPct val="50000"/>
              </a:spcBef>
            </a:pPr>
            <a:r>
              <a:rPr lang="en-US" sz="3600" b="1">
                <a:solidFill>
                  <a:schemeClr val="hlink"/>
                </a:solidFill>
              </a:rPr>
              <a:t>+</a:t>
            </a:r>
          </a:p>
        </p:txBody>
      </p:sp>
      <p:grpSp>
        <p:nvGrpSpPr>
          <p:cNvPr id="28692" name="Group 23"/>
          <p:cNvGrpSpPr>
            <a:grpSpLocks/>
          </p:cNvGrpSpPr>
          <p:nvPr/>
        </p:nvGrpSpPr>
        <p:grpSpPr bwMode="auto">
          <a:xfrm>
            <a:off x="2743200" y="4648200"/>
            <a:ext cx="1524000" cy="1371600"/>
            <a:chOff x="1680" y="2928"/>
            <a:chExt cx="960" cy="864"/>
          </a:xfrm>
        </p:grpSpPr>
        <p:sp>
          <p:nvSpPr>
            <p:cNvPr id="28710" name="Rectangle 24"/>
            <p:cNvSpPr>
              <a:spLocks noChangeArrowheads="1"/>
            </p:cNvSpPr>
            <p:nvPr/>
          </p:nvSpPr>
          <p:spPr bwMode="auto">
            <a:xfrm>
              <a:off x="1680" y="2928"/>
              <a:ext cx="960" cy="864"/>
            </a:xfrm>
            <a:prstGeom prst="rect">
              <a:avLst/>
            </a:prstGeom>
            <a:solidFill>
              <a:schemeClr val="tx2"/>
            </a:solidFill>
            <a:ln w="19050">
              <a:solidFill>
                <a:schemeClr val="bg1"/>
              </a:solidFill>
              <a:miter lim="800000"/>
              <a:headEnd/>
              <a:tailEnd/>
            </a:ln>
          </p:spPr>
          <p:txBody>
            <a:bodyPr wrap="none" anchor="ctr"/>
            <a:lstStyle/>
            <a:p>
              <a:endParaRPr lang="en-US"/>
            </a:p>
          </p:txBody>
        </p:sp>
        <p:sp>
          <p:nvSpPr>
            <p:cNvPr id="28711" name="Line 25"/>
            <p:cNvSpPr>
              <a:spLocks noChangeShapeType="1"/>
            </p:cNvSpPr>
            <p:nvPr/>
          </p:nvSpPr>
          <p:spPr bwMode="auto">
            <a:xfrm>
              <a:off x="1680" y="3216"/>
              <a:ext cx="960" cy="0"/>
            </a:xfrm>
            <a:prstGeom prst="line">
              <a:avLst/>
            </a:prstGeom>
            <a:noFill/>
            <a:ln w="41275">
              <a:solidFill>
                <a:schemeClr val="bg1"/>
              </a:solidFill>
              <a:prstDash val="sysDot"/>
              <a:miter lim="800000"/>
              <a:headEnd/>
              <a:tailEnd/>
            </a:ln>
          </p:spPr>
          <p:txBody>
            <a:bodyPr wrap="none"/>
            <a:lstStyle/>
            <a:p>
              <a:endParaRPr lang="en-US"/>
            </a:p>
          </p:txBody>
        </p:sp>
        <p:sp>
          <p:nvSpPr>
            <p:cNvPr id="28712" name="Line 26"/>
            <p:cNvSpPr>
              <a:spLocks noChangeShapeType="1"/>
            </p:cNvSpPr>
            <p:nvPr/>
          </p:nvSpPr>
          <p:spPr bwMode="auto">
            <a:xfrm>
              <a:off x="1680" y="3552"/>
              <a:ext cx="960" cy="0"/>
            </a:xfrm>
            <a:prstGeom prst="line">
              <a:avLst/>
            </a:prstGeom>
            <a:noFill/>
            <a:ln w="41275">
              <a:solidFill>
                <a:schemeClr val="bg1"/>
              </a:solidFill>
              <a:prstDash val="sysDot"/>
              <a:miter lim="800000"/>
              <a:headEnd/>
              <a:tailEnd/>
            </a:ln>
          </p:spPr>
          <p:txBody>
            <a:bodyPr wrap="none"/>
            <a:lstStyle/>
            <a:p>
              <a:endParaRPr lang="en-US"/>
            </a:p>
          </p:txBody>
        </p:sp>
      </p:grpSp>
      <p:sp>
        <p:nvSpPr>
          <p:cNvPr id="28693" name="Text Box 27"/>
          <p:cNvSpPr txBox="1">
            <a:spLocks noChangeArrowheads="1"/>
          </p:cNvSpPr>
          <p:nvPr/>
        </p:nvSpPr>
        <p:spPr bwMode="auto">
          <a:xfrm>
            <a:off x="2819400" y="4267200"/>
            <a:ext cx="1447800" cy="457200"/>
          </a:xfrm>
          <a:prstGeom prst="rect">
            <a:avLst/>
          </a:prstGeom>
          <a:noFill/>
          <a:ln w="9525">
            <a:noFill/>
            <a:miter lim="800000"/>
            <a:headEnd/>
            <a:tailEnd/>
          </a:ln>
        </p:spPr>
        <p:txBody>
          <a:bodyPr>
            <a:spAutoFit/>
          </a:bodyPr>
          <a:lstStyle/>
          <a:p>
            <a:pPr eaLnBrk="1" hangingPunct="1">
              <a:spcBef>
                <a:spcPct val="50000"/>
              </a:spcBef>
            </a:pPr>
            <a:r>
              <a:rPr lang="en-US" sz="2400" b="1"/>
              <a:t>Process</a:t>
            </a:r>
          </a:p>
        </p:txBody>
      </p:sp>
      <p:sp>
        <p:nvSpPr>
          <p:cNvPr id="28694" name="Text Box 28"/>
          <p:cNvSpPr txBox="1">
            <a:spLocks noChangeArrowheads="1"/>
          </p:cNvSpPr>
          <p:nvPr/>
        </p:nvSpPr>
        <p:spPr bwMode="auto">
          <a:xfrm>
            <a:off x="2743200" y="4648200"/>
            <a:ext cx="1524000" cy="396875"/>
          </a:xfrm>
          <a:prstGeom prst="rect">
            <a:avLst/>
          </a:prstGeom>
          <a:noFill/>
          <a:ln w="9525">
            <a:noFill/>
            <a:miter lim="800000"/>
            <a:headEnd/>
            <a:tailEnd/>
          </a:ln>
        </p:spPr>
        <p:txBody>
          <a:bodyPr>
            <a:spAutoFit/>
          </a:bodyPr>
          <a:lstStyle/>
          <a:p>
            <a:pPr algn="ctr" eaLnBrk="1" hangingPunct="1">
              <a:spcBef>
                <a:spcPct val="50000"/>
              </a:spcBef>
            </a:pPr>
            <a:r>
              <a:rPr lang="en-US" sz="2000">
                <a:solidFill>
                  <a:schemeClr val="bg1"/>
                </a:solidFill>
              </a:rPr>
              <a:t>Thinking</a:t>
            </a:r>
          </a:p>
        </p:txBody>
      </p:sp>
      <p:sp>
        <p:nvSpPr>
          <p:cNvPr id="28695" name="Text Box 29"/>
          <p:cNvSpPr txBox="1">
            <a:spLocks noChangeArrowheads="1"/>
          </p:cNvSpPr>
          <p:nvPr/>
        </p:nvSpPr>
        <p:spPr bwMode="auto">
          <a:xfrm>
            <a:off x="2514600" y="5195888"/>
            <a:ext cx="1981200" cy="442912"/>
          </a:xfrm>
          <a:prstGeom prst="rect">
            <a:avLst/>
          </a:prstGeom>
          <a:noFill/>
          <a:ln w="9525">
            <a:noFill/>
            <a:miter lim="800000"/>
            <a:headEnd/>
            <a:tailEnd/>
          </a:ln>
        </p:spPr>
        <p:txBody>
          <a:bodyPr>
            <a:spAutoFit/>
          </a:bodyPr>
          <a:lstStyle/>
          <a:p>
            <a:pPr algn="ctr" eaLnBrk="1" hangingPunct="1">
              <a:lnSpc>
                <a:spcPts val="900"/>
              </a:lnSpc>
              <a:spcBef>
                <a:spcPct val="50000"/>
              </a:spcBef>
            </a:pPr>
            <a:r>
              <a:rPr lang="en-US" sz="1600" b="1">
                <a:solidFill>
                  <a:schemeClr val="bg1"/>
                </a:solidFill>
              </a:rPr>
              <a:t>Problem </a:t>
            </a:r>
          </a:p>
          <a:p>
            <a:pPr algn="ctr" eaLnBrk="1" hangingPunct="1">
              <a:lnSpc>
                <a:spcPts val="900"/>
              </a:lnSpc>
              <a:spcBef>
                <a:spcPct val="50000"/>
              </a:spcBef>
            </a:pPr>
            <a:r>
              <a:rPr lang="en-US" sz="1600" b="1">
                <a:solidFill>
                  <a:schemeClr val="bg1"/>
                </a:solidFill>
              </a:rPr>
              <a:t>Solving</a:t>
            </a:r>
          </a:p>
        </p:txBody>
      </p:sp>
      <p:sp>
        <p:nvSpPr>
          <p:cNvPr id="28696" name="Text Box 30"/>
          <p:cNvSpPr txBox="1">
            <a:spLocks noChangeArrowheads="1"/>
          </p:cNvSpPr>
          <p:nvPr/>
        </p:nvSpPr>
        <p:spPr bwMode="auto">
          <a:xfrm>
            <a:off x="2743200" y="5622925"/>
            <a:ext cx="1524000" cy="396875"/>
          </a:xfrm>
          <a:prstGeom prst="rect">
            <a:avLst/>
          </a:prstGeom>
          <a:noFill/>
          <a:ln w="9525">
            <a:noFill/>
            <a:miter lim="800000"/>
            <a:headEnd/>
            <a:tailEnd/>
          </a:ln>
        </p:spPr>
        <p:txBody>
          <a:bodyPr>
            <a:spAutoFit/>
          </a:bodyPr>
          <a:lstStyle/>
          <a:p>
            <a:pPr algn="ctr" eaLnBrk="1" hangingPunct="1">
              <a:spcBef>
                <a:spcPct val="50000"/>
              </a:spcBef>
            </a:pPr>
            <a:r>
              <a:rPr lang="en-US" sz="2000">
                <a:solidFill>
                  <a:schemeClr val="bg1"/>
                </a:solidFill>
              </a:rPr>
              <a:t>Research</a:t>
            </a:r>
          </a:p>
        </p:txBody>
      </p:sp>
      <p:sp>
        <p:nvSpPr>
          <p:cNvPr id="28697" name="Text Box 31"/>
          <p:cNvSpPr txBox="1">
            <a:spLocks noChangeArrowheads="1"/>
          </p:cNvSpPr>
          <p:nvPr/>
        </p:nvSpPr>
        <p:spPr bwMode="auto">
          <a:xfrm>
            <a:off x="4267200" y="4997450"/>
            <a:ext cx="609600" cy="641350"/>
          </a:xfrm>
          <a:prstGeom prst="rect">
            <a:avLst/>
          </a:prstGeom>
          <a:noFill/>
          <a:ln w="9525">
            <a:noFill/>
            <a:miter lim="800000"/>
            <a:headEnd/>
            <a:tailEnd/>
          </a:ln>
        </p:spPr>
        <p:txBody>
          <a:bodyPr>
            <a:spAutoFit/>
          </a:bodyPr>
          <a:lstStyle/>
          <a:p>
            <a:pPr eaLnBrk="1" hangingPunct="1">
              <a:spcBef>
                <a:spcPct val="50000"/>
              </a:spcBef>
            </a:pPr>
            <a:r>
              <a:rPr lang="en-US" sz="3600" b="1">
                <a:solidFill>
                  <a:schemeClr val="hlink"/>
                </a:solidFill>
              </a:rPr>
              <a:t>+</a:t>
            </a:r>
          </a:p>
        </p:txBody>
      </p:sp>
      <p:sp>
        <p:nvSpPr>
          <p:cNvPr id="28698" name="Rectangle 32"/>
          <p:cNvSpPr>
            <a:spLocks noChangeArrowheads="1"/>
          </p:cNvSpPr>
          <p:nvPr/>
        </p:nvSpPr>
        <p:spPr bwMode="auto">
          <a:xfrm>
            <a:off x="4800600" y="4648200"/>
            <a:ext cx="1524000" cy="1371600"/>
          </a:xfrm>
          <a:prstGeom prst="rect">
            <a:avLst/>
          </a:prstGeom>
          <a:solidFill>
            <a:schemeClr val="tx2"/>
          </a:solidFill>
          <a:ln w="19050">
            <a:solidFill>
              <a:schemeClr val="bg1"/>
            </a:solidFill>
            <a:miter lim="800000"/>
            <a:headEnd/>
            <a:tailEnd/>
          </a:ln>
        </p:spPr>
        <p:txBody>
          <a:bodyPr wrap="none" anchor="ctr"/>
          <a:lstStyle/>
          <a:p>
            <a:endParaRPr lang="en-US"/>
          </a:p>
        </p:txBody>
      </p:sp>
      <p:sp>
        <p:nvSpPr>
          <p:cNvPr id="28699" name="Line 33"/>
          <p:cNvSpPr>
            <a:spLocks noChangeShapeType="1"/>
          </p:cNvSpPr>
          <p:nvPr/>
        </p:nvSpPr>
        <p:spPr bwMode="auto">
          <a:xfrm>
            <a:off x="4800600" y="4953000"/>
            <a:ext cx="1524000" cy="0"/>
          </a:xfrm>
          <a:prstGeom prst="line">
            <a:avLst/>
          </a:prstGeom>
          <a:noFill/>
          <a:ln w="41275">
            <a:solidFill>
              <a:schemeClr val="bg1"/>
            </a:solidFill>
            <a:prstDash val="sysDot"/>
            <a:miter lim="800000"/>
            <a:headEnd/>
            <a:tailEnd/>
          </a:ln>
        </p:spPr>
        <p:txBody>
          <a:bodyPr wrap="none"/>
          <a:lstStyle/>
          <a:p>
            <a:endParaRPr lang="en-US"/>
          </a:p>
        </p:txBody>
      </p:sp>
      <p:sp>
        <p:nvSpPr>
          <p:cNvPr id="28700" name="Line 34"/>
          <p:cNvSpPr>
            <a:spLocks noChangeShapeType="1"/>
          </p:cNvSpPr>
          <p:nvPr/>
        </p:nvSpPr>
        <p:spPr bwMode="auto">
          <a:xfrm>
            <a:off x="4800600" y="5257800"/>
            <a:ext cx="1524000" cy="0"/>
          </a:xfrm>
          <a:prstGeom prst="line">
            <a:avLst/>
          </a:prstGeom>
          <a:noFill/>
          <a:ln w="41275">
            <a:solidFill>
              <a:schemeClr val="bg1"/>
            </a:solidFill>
            <a:prstDash val="sysDot"/>
            <a:miter lim="800000"/>
            <a:headEnd/>
            <a:tailEnd/>
          </a:ln>
        </p:spPr>
        <p:txBody>
          <a:bodyPr wrap="none"/>
          <a:lstStyle/>
          <a:p>
            <a:endParaRPr lang="en-US"/>
          </a:p>
        </p:txBody>
      </p:sp>
      <p:sp>
        <p:nvSpPr>
          <p:cNvPr id="28701" name="Text Box 35"/>
          <p:cNvSpPr txBox="1">
            <a:spLocks noChangeArrowheads="1"/>
          </p:cNvSpPr>
          <p:nvPr/>
        </p:nvSpPr>
        <p:spPr bwMode="auto">
          <a:xfrm>
            <a:off x="4876800" y="4267200"/>
            <a:ext cx="1447800" cy="457200"/>
          </a:xfrm>
          <a:prstGeom prst="rect">
            <a:avLst/>
          </a:prstGeom>
          <a:noFill/>
          <a:ln w="9525">
            <a:noFill/>
            <a:miter lim="800000"/>
            <a:headEnd/>
            <a:tailEnd/>
          </a:ln>
        </p:spPr>
        <p:txBody>
          <a:bodyPr>
            <a:spAutoFit/>
          </a:bodyPr>
          <a:lstStyle/>
          <a:p>
            <a:pPr eaLnBrk="1" hangingPunct="1">
              <a:spcBef>
                <a:spcPct val="50000"/>
              </a:spcBef>
            </a:pPr>
            <a:r>
              <a:rPr lang="en-US" sz="2400" b="1"/>
              <a:t>Product</a:t>
            </a:r>
          </a:p>
        </p:txBody>
      </p:sp>
      <p:sp>
        <p:nvSpPr>
          <p:cNvPr id="28702" name="Text Box 36"/>
          <p:cNvSpPr txBox="1">
            <a:spLocks noChangeArrowheads="1"/>
          </p:cNvSpPr>
          <p:nvPr/>
        </p:nvSpPr>
        <p:spPr bwMode="auto">
          <a:xfrm>
            <a:off x="4800600" y="4572000"/>
            <a:ext cx="1524000" cy="396875"/>
          </a:xfrm>
          <a:prstGeom prst="rect">
            <a:avLst/>
          </a:prstGeom>
          <a:noFill/>
          <a:ln w="9525">
            <a:noFill/>
            <a:miter lim="800000"/>
            <a:headEnd/>
            <a:tailEnd/>
          </a:ln>
        </p:spPr>
        <p:txBody>
          <a:bodyPr>
            <a:spAutoFit/>
          </a:bodyPr>
          <a:lstStyle/>
          <a:p>
            <a:pPr algn="ctr" eaLnBrk="1" hangingPunct="1">
              <a:spcBef>
                <a:spcPct val="50000"/>
              </a:spcBef>
            </a:pPr>
            <a:r>
              <a:rPr lang="en-US" sz="2000">
                <a:solidFill>
                  <a:schemeClr val="bg1"/>
                </a:solidFill>
              </a:rPr>
              <a:t>Visual</a:t>
            </a:r>
          </a:p>
        </p:txBody>
      </p:sp>
      <p:sp>
        <p:nvSpPr>
          <p:cNvPr id="28703" name="Text Box 37"/>
          <p:cNvSpPr txBox="1">
            <a:spLocks noChangeArrowheads="1"/>
          </p:cNvSpPr>
          <p:nvPr/>
        </p:nvSpPr>
        <p:spPr bwMode="auto">
          <a:xfrm>
            <a:off x="4572000" y="4876800"/>
            <a:ext cx="1981200" cy="396875"/>
          </a:xfrm>
          <a:prstGeom prst="rect">
            <a:avLst/>
          </a:prstGeom>
          <a:noFill/>
          <a:ln w="9525">
            <a:noFill/>
            <a:miter lim="800000"/>
            <a:headEnd/>
            <a:tailEnd/>
          </a:ln>
        </p:spPr>
        <p:txBody>
          <a:bodyPr>
            <a:spAutoFit/>
          </a:bodyPr>
          <a:lstStyle/>
          <a:p>
            <a:pPr algn="ctr" eaLnBrk="1" hangingPunct="1">
              <a:spcBef>
                <a:spcPct val="50000"/>
              </a:spcBef>
            </a:pPr>
            <a:r>
              <a:rPr lang="en-US" sz="2000">
                <a:solidFill>
                  <a:schemeClr val="bg1"/>
                </a:solidFill>
              </a:rPr>
              <a:t>Oral</a:t>
            </a:r>
          </a:p>
        </p:txBody>
      </p:sp>
      <p:sp>
        <p:nvSpPr>
          <p:cNvPr id="28704" name="Text Box 38"/>
          <p:cNvSpPr txBox="1">
            <a:spLocks noChangeArrowheads="1"/>
          </p:cNvSpPr>
          <p:nvPr/>
        </p:nvSpPr>
        <p:spPr bwMode="auto">
          <a:xfrm>
            <a:off x="4800600" y="5241925"/>
            <a:ext cx="1524000" cy="396875"/>
          </a:xfrm>
          <a:prstGeom prst="rect">
            <a:avLst/>
          </a:prstGeom>
          <a:noFill/>
          <a:ln w="9525">
            <a:noFill/>
            <a:miter lim="800000"/>
            <a:headEnd/>
            <a:tailEnd/>
          </a:ln>
        </p:spPr>
        <p:txBody>
          <a:bodyPr>
            <a:spAutoFit/>
          </a:bodyPr>
          <a:lstStyle/>
          <a:p>
            <a:pPr algn="ctr" eaLnBrk="1" hangingPunct="1">
              <a:spcBef>
                <a:spcPct val="50000"/>
              </a:spcBef>
            </a:pPr>
            <a:r>
              <a:rPr lang="en-US" sz="2000">
                <a:solidFill>
                  <a:schemeClr val="bg1"/>
                </a:solidFill>
              </a:rPr>
              <a:t>Kinesthetic</a:t>
            </a:r>
          </a:p>
        </p:txBody>
      </p:sp>
      <p:sp>
        <p:nvSpPr>
          <p:cNvPr id="28705" name="Line 39"/>
          <p:cNvSpPr>
            <a:spLocks noChangeShapeType="1"/>
          </p:cNvSpPr>
          <p:nvPr/>
        </p:nvSpPr>
        <p:spPr bwMode="auto">
          <a:xfrm>
            <a:off x="4800600" y="5638800"/>
            <a:ext cx="1524000" cy="0"/>
          </a:xfrm>
          <a:prstGeom prst="line">
            <a:avLst/>
          </a:prstGeom>
          <a:noFill/>
          <a:ln w="41275">
            <a:solidFill>
              <a:schemeClr val="bg1"/>
            </a:solidFill>
            <a:prstDash val="sysDot"/>
            <a:miter lim="800000"/>
            <a:headEnd/>
            <a:tailEnd/>
          </a:ln>
        </p:spPr>
        <p:txBody>
          <a:bodyPr wrap="none"/>
          <a:lstStyle/>
          <a:p>
            <a:endParaRPr lang="en-US"/>
          </a:p>
        </p:txBody>
      </p:sp>
      <p:sp>
        <p:nvSpPr>
          <p:cNvPr id="28706" name="Text Box 40"/>
          <p:cNvSpPr txBox="1">
            <a:spLocks noChangeArrowheads="1"/>
          </p:cNvSpPr>
          <p:nvPr/>
        </p:nvSpPr>
        <p:spPr bwMode="auto">
          <a:xfrm>
            <a:off x="4800600" y="5622925"/>
            <a:ext cx="1524000" cy="396875"/>
          </a:xfrm>
          <a:prstGeom prst="rect">
            <a:avLst/>
          </a:prstGeom>
          <a:noFill/>
          <a:ln w="9525">
            <a:noFill/>
            <a:miter lim="800000"/>
            <a:headEnd/>
            <a:tailEnd/>
          </a:ln>
        </p:spPr>
        <p:txBody>
          <a:bodyPr>
            <a:spAutoFit/>
          </a:bodyPr>
          <a:lstStyle/>
          <a:p>
            <a:pPr algn="ctr" eaLnBrk="1" hangingPunct="1">
              <a:spcBef>
                <a:spcPct val="50000"/>
              </a:spcBef>
            </a:pPr>
            <a:r>
              <a:rPr lang="en-US" sz="2000">
                <a:solidFill>
                  <a:schemeClr val="bg1"/>
                </a:solidFill>
              </a:rPr>
              <a:t>Written</a:t>
            </a:r>
          </a:p>
        </p:txBody>
      </p:sp>
      <p:sp>
        <p:nvSpPr>
          <p:cNvPr id="28707" name="Text Box 41"/>
          <p:cNvSpPr txBox="1">
            <a:spLocks noChangeArrowheads="1"/>
          </p:cNvSpPr>
          <p:nvPr/>
        </p:nvSpPr>
        <p:spPr bwMode="auto">
          <a:xfrm>
            <a:off x="6248400" y="5073650"/>
            <a:ext cx="609600" cy="641350"/>
          </a:xfrm>
          <a:prstGeom prst="rect">
            <a:avLst/>
          </a:prstGeom>
          <a:noFill/>
          <a:ln w="9525">
            <a:noFill/>
            <a:miter lim="800000"/>
            <a:headEnd/>
            <a:tailEnd/>
          </a:ln>
        </p:spPr>
        <p:txBody>
          <a:bodyPr>
            <a:spAutoFit/>
          </a:bodyPr>
          <a:lstStyle/>
          <a:p>
            <a:pPr eaLnBrk="1" hangingPunct="1">
              <a:spcBef>
                <a:spcPct val="50000"/>
              </a:spcBef>
            </a:pPr>
            <a:r>
              <a:rPr lang="en-US" sz="3600" b="1">
                <a:solidFill>
                  <a:schemeClr val="hlink"/>
                </a:solidFill>
              </a:rPr>
              <a:t>=</a:t>
            </a:r>
          </a:p>
        </p:txBody>
      </p:sp>
      <p:sp>
        <p:nvSpPr>
          <p:cNvPr id="28708" name="Rectangle 42"/>
          <p:cNvSpPr>
            <a:spLocks noChangeArrowheads="1"/>
          </p:cNvSpPr>
          <p:nvPr/>
        </p:nvSpPr>
        <p:spPr bwMode="auto">
          <a:xfrm>
            <a:off x="6781800" y="4724400"/>
            <a:ext cx="1981200" cy="1295400"/>
          </a:xfrm>
          <a:prstGeom prst="rect">
            <a:avLst/>
          </a:prstGeom>
          <a:solidFill>
            <a:schemeClr val="tx2"/>
          </a:solidFill>
          <a:ln w="19050">
            <a:solidFill>
              <a:schemeClr val="tx1"/>
            </a:solidFill>
            <a:miter lim="800000"/>
            <a:headEnd/>
            <a:tailEnd/>
          </a:ln>
        </p:spPr>
        <p:txBody>
          <a:bodyPr wrap="none" anchor="ctr"/>
          <a:lstStyle/>
          <a:p>
            <a:endParaRPr lang="en-US"/>
          </a:p>
        </p:txBody>
      </p:sp>
      <p:sp>
        <p:nvSpPr>
          <p:cNvPr id="28709" name="Text Box 43"/>
          <p:cNvSpPr txBox="1">
            <a:spLocks noChangeArrowheads="1"/>
          </p:cNvSpPr>
          <p:nvPr/>
        </p:nvSpPr>
        <p:spPr bwMode="auto">
          <a:xfrm>
            <a:off x="6705600" y="4892675"/>
            <a:ext cx="2133600" cy="822325"/>
          </a:xfrm>
          <a:prstGeom prst="rect">
            <a:avLst/>
          </a:prstGeom>
          <a:noFill/>
          <a:ln w="9525">
            <a:noFill/>
            <a:miter lim="800000"/>
            <a:headEnd/>
            <a:tailEnd/>
          </a:ln>
        </p:spPr>
        <p:txBody>
          <a:bodyPr>
            <a:spAutoFit/>
          </a:bodyPr>
          <a:lstStyle/>
          <a:p>
            <a:pPr algn="ctr" eaLnBrk="1" hangingPunct="1">
              <a:spcBef>
                <a:spcPct val="50000"/>
              </a:spcBef>
            </a:pPr>
            <a:r>
              <a:rPr lang="en-US" sz="2400" b="1">
                <a:solidFill>
                  <a:schemeClr val="bg1"/>
                </a:solidFill>
              </a:rPr>
              <a:t>Learning Experiences</a:t>
            </a:r>
          </a:p>
        </p:txBody>
      </p:sp>
    </p:spTree>
  </p:cSld>
  <p:clrMapOvr>
    <a:masterClrMapping/>
  </p:clrMapOvr>
  <p:transition advTm="10703"/>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22238"/>
            <a:ext cx="7543800" cy="996950"/>
          </a:xfrm>
        </p:spPr>
        <p:txBody>
          <a:bodyPr/>
          <a:lstStyle/>
          <a:p>
            <a:pPr eaLnBrk="1" hangingPunct="1"/>
            <a:r>
              <a:rPr lang="en-US" smtClean="0"/>
              <a:t>CHARACTERISTICS</a:t>
            </a:r>
          </a:p>
        </p:txBody>
      </p:sp>
      <p:sp>
        <p:nvSpPr>
          <p:cNvPr id="12291" name="Rectangle 3"/>
          <p:cNvSpPr>
            <a:spLocks noGrp="1" noChangeArrowheads="1"/>
          </p:cNvSpPr>
          <p:nvPr>
            <p:ph idx="1"/>
          </p:nvPr>
        </p:nvSpPr>
        <p:spPr/>
        <p:txBody>
          <a:bodyPr/>
          <a:lstStyle/>
          <a:p>
            <a:pPr eaLnBrk="1" hangingPunct="1">
              <a:spcBef>
                <a:spcPct val="40000"/>
              </a:spcBef>
            </a:pPr>
            <a:r>
              <a:rPr lang="en-US" smtClean="0"/>
              <a:t>Very Verbal</a:t>
            </a:r>
          </a:p>
          <a:p>
            <a:pPr eaLnBrk="1" hangingPunct="1">
              <a:spcBef>
                <a:spcPct val="40000"/>
              </a:spcBef>
            </a:pPr>
            <a:r>
              <a:rPr lang="en-US" smtClean="0"/>
              <a:t>Imaginative, Playful</a:t>
            </a:r>
          </a:p>
          <a:p>
            <a:pPr eaLnBrk="1" hangingPunct="1">
              <a:spcBef>
                <a:spcPct val="40000"/>
              </a:spcBef>
            </a:pPr>
            <a:r>
              <a:rPr lang="en-US" smtClean="0"/>
              <a:t>Good Memory</a:t>
            </a:r>
          </a:p>
          <a:p>
            <a:pPr eaLnBrk="1" hangingPunct="1">
              <a:spcBef>
                <a:spcPct val="40000"/>
              </a:spcBef>
            </a:pPr>
            <a:r>
              <a:rPr lang="en-US" smtClean="0"/>
              <a:t>Learns Rapidly</a:t>
            </a:r>
          </a:p>
          <a:p>
            <a:pPr eaLnBrk="1" hangingPunct="1">
              <a:spcBef>
                <a:spcPct val="40000"/>
              </a:spcBef>
            </a:pPr>
            <a:r>
              <a:rPr lang="en-US" smtClean="0"/>
              <a:t>Comfortable with Adults</a:t>
            </a:r>
          </a:p>
          <a:p>
            <a:pPr eaLnBrk="1" hangingPunct="1">
              <a:spcBef>
                <a:spcPct val="40000"/>
              </a:spcBef>
            </a:pPr>
            <a:r>
              <a:rPr lang="en-US" smtClean="0"/>
              <a:t>Creative</a:t>
            </a:r>
          </a:p>
          <a:p>
            <a:pPr eaLnBrk="1" hangingPunct="1"/>
            <a:endParaRPr lang="en-US" smtClean="0"/>
          </a:p>
        </p:txBody>
      </p:sp>
    </p:spTree>
  </p:cSld>
  <p:clrMapOvr>
    <a:masterClrMapping/>
  </p:clrMapOvr>
  <p:transition advTm="7344"/>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457200" y="152400"/>
            <a:ext cx="8229600" cy="1143000"/>
          </a:xfrm>
        </p:spPr>
        <p:txBody>
          <a:bodyPr/>
          <a:lstStyle/>
          <a:p>
            <a:pPr eaLnBrk="1" hangingPunct="1"/>
            <a:r>
              <a:rPr lang="en-US" sz="3800" smtClean="0">
                <a:solidFill>
                  <a:srgbClr val="FF0000"/>
                </a:solidFill>
              </a:rPr>
              <a:t>Taxonomy of Learning, Instruction, and Assessment</a:t>
            </a:r>
          </a:p>
        </p:txBody>
      </p:sp>
      <p:graphicFrame>
        <p:nvGraphicFramePr>
          <p:cNvPr id="178179" name="Group 3"/>
          <p:cNvGraphicFramePr>
            <a:graphicFrameLocks noGrp="1"/>
          </p:cNvGraphicFramePr>
          <p:nvPr>
            <p:ph idx="4294967295"/>
          </p:nvPr>
        </p:nvGraphicFramePr>
        <p:xfrm>
          <a:off x="385763" y="1447800"/>
          <a:ext cx="8441054" cy="4456114"/>
        </p:xfrm>
        <a:graphic>
          <a:graphicData uri="http://schemas.openxmlformats.org/drawingml/2006/table">
            <a:tbl>
              <a:tblPr/>
              <a:tblGrid>
                <a:gridCol w="2024062">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1033462">
                  <a:extLst>
                    <a:ext uri="{9D8B030D-6E8A-4147-A177-3AD203B41FA5}">
                      <a16:colId xmlns:a16="http://schemas.microsoft.com/office/drawing/2014/main" val="20002"/>
                    </a:ext>
                  </a:extLst>
                </a:gridCol>
                <a:gridCol w="1098550">
                  <a:extLst>
                    <a:ext uri="{9D8B030D-6E8A-4147-A177-3AD203B41FA5}">
                      <a16:colId xmlns:a16="http://schemas.microsoft.com/office/drawing/2014/main" val="20003"/>
                    </a:ext>
                  </a:extLst>
                </a:gridCol>
                <a:gridCol w="971550">
                  <a:extLst>
                    <a:ext uri="{9D8B030D-6E8A-4147-A177-3AD203B41FA5}">
                      <a16:colId xmlns:a16="http://schemas.microsoft.com/office/drawing/2014/main" val="20004"/>
                    </a:ext>
                  </a:extLst>
                </a:gridCol>
                <a:gridCol w="1035050">
                  <a:extLst>
                    <a:ext uri="{9D8B030D-6E8A-4147-A177-3AD203B41FA5}">
                      <a16:colId xmlns:a16="http://schemas.microsoft.com/office/drawing/2014/main" val="20005"/>
                    </a:ext>
                  </a:extLst>
                </a:gridCol>
                <a:gridCol w="1035050">
                  <a:extLst>
                    <a:ext uri="{9D8B030D-6E8A-4147-A177-3AD203B41FA5}">
                      <a16:colId xmlns:a16="http://schemas.microsoft.com/office/drawing/2014/main" val="20006"/>
                    </a:ext>
                  </a:extLst>
                </a:gridCol>
                <a:gridCol w="1035050">
                  <a:extLst>
                    <a:ext uri="{9D8B030D-6E8A-4147-A177-3AD203B41FA5}">
                      <a16:colId xmlns:a16="http://schemas.microsoft.com/office/drawing/2014/main" val="20007"/>
                    </a:ext>
                  </a:extLst>
                </a:gridCol>
              </a:tblGrid>
              <a:tr h="685800">
                <a:tc rowSpan="2">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dirty="0" smtClean="0">
                          <a:ln>
                            <a:noFill/>
                          </a:ln>
                          <a:solidFill>
                            <a:schemeClr val="tx1"/>
                          </a:solidFill>
                          <a:effectLst/>
                          <a:latin typeface="Times New Roman" pitchFamily="18" charset="0"/>
                        </a:rPr>
                        <a:t>The Knowledge Dimension</a:t>
                      </a:r>
                    </a:p>
                  </a:txBody>
                  <a:tcPr horzOverflow="overflow">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3600" b="0" i="0" u="none" strike="noStrike" cap="none" normalizeH="0" baseline="0" dirty="0" smtClean="0">
                        <a:ln>
                          <a:noFill/>
                        </a:ln>
                        <a:solidFill>
                          <a:schemeClr val="tx1"/>
                        </a:solidFill>
                        <a:effectLst/>
                        <a:latin typeface="Tahoma"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cap="flat">
                      <a:noFill/>
                    </a:lnT>
                    <a:lnB>
                      <a:noFill/>
                    </a:lnB>
                    <a:lnTlToBr>
                      <a:noFill/>
                    </a:lnTlToBr>
                    <a:lnBlToTr>
                      <a:noFill/>
                    </a:lnBlToTr>
                    <a:solidFill>
                      <a:schemeClr val="bg1"/>
                    </a:solidFill>
                  </a:tcPr>
                </a:tc>
                <a:tc gridSpan="6">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The Cognitive Process Dimension</a:t>
                      </a:r>
                      <a:endParaRPr kumimoji="0" lang="en-US" sz="3600" b="0" i="0" u="none" strike="noStrike" cap="none" normalizeH="0" baseline="0" dirty="0" smtClean="0">
                        <a:ln>
                          <a:noFill/>
                        </a:ln>
                        <a:solidFill>
                          <a:schemeClr val="tx1"/>
                        </a:solidFill>
                        <a:effectLst/>
                        <a:latin typeface="Tahoma" pitchFamily="34" charset="0"/>
                      </a:endParaRPr>
                    </a:p>
                  </a:txBody>
                  <a:tcPr horzOverflow="overflow">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9600">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1" i="0" u="none" strike="noStrike" cap="none" normalizeH="0" baseline="0" dirty="0" smtClean="0">
                        <a:ln>
                          <a:noFill/>
                        </a:ln>
                        <a:solidFill>
                          <a:schemeClr val="tx1"/>
                        </a:solidFill>
                        <a:effectLst/>
                        <a:latin typeface="Tahoma"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1</a:t>
                      </a:r>
                    </a:p>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Remember</a:t>
                      </a:r>
                      <a:endParaRPr kumimoji="0" lang="en-US" sz="1800" b="1" i="0" u="none" strike="noStrike" cap="none" normalizeH="0" baseline="0" dirty="0" smtClean="0">
                        <a:ln>
                          <a:noFill/>
                        </a:ln>
                        <a:solidFill>
                          <a:schemeClr val="tx1"/>
                        </a:solidFill>
                        <a:effectLst/>
                        <a:latin typeface="Tahoma" pitchFamily="34" charset="0"/>
                      </a:endParaRPr>
                    </a:p>
                  </a:txBody>
                  <a:tcPr horzOverflow="overflow">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a:t>
                      </a:r>
                    </a:p>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Understand</a:t>
                      </a:r>
                      <a:endParaRPr kumimoji="0" lang="en-US" sz="1800" b="1"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3</a:t>
                      </a:r>
                    </a:p>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Apply</a:t>
                      </a:r>
                      <a:endParaRPr kumimoji="0" lang="en-US" sz="1800" b="1"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4</a:t>
                      </a:r>
                    </a:p>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Analyze</a:t>
                      </a:r>
                      <a:endParaRPr kumimoji="0" lang="en-US" sz="1800" b="1"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5</a:t>
                      </a:r>
                    </a:p>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Evaluate</a:t>
                      </a:r>
                      <a:endParaRPr kumimoji="0" lang="en-US" sz="1800" b="1"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6</a:t>
                      </a:r>
                    </a:p>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Create</a:t>
                      </a:r>
                      <a:endParaRPr kumimoji="0" lang="en-US" sz="1800" b="1"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84225">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A.</a:t>
                      </a:r>
                    </a:p>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Factual Knowledge</a:t>
                      </a:r>
                      <a:endParaRPr kumimoji="0" lang="en-US" sz="1800" b="1"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w="31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a:noFill/>
                    </a:lnL>
                    <a:lnR>
                      <a:noFill/>
                    </a:lnR>
                    <a:lnT w="31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a:noFill/>
                    </a:lnL>
                    <a:lnR>
                      <a:noFill/>
                    </a:lnR>
                    <a:lnT w="31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a:noFill/>
                    </a:lnL>
                    <a:lnR>
                      <a:noFill/>
                    </a:lnR>
                    <a:lnT w="31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a:noFill/>
                    </a:lnL>
                    <a:lnR>
                      <a:noFill/>
                    </a:lnR>
                    <a:lnT w="31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a:noFill/>
                    </a:lnL>
                    <a:lnR>
                      <a:noFill/>
                    </a:lnR>
                    <a:lnT w="31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a:noFill/>
                    </a:lnL>
                    <a:lnR cap="flat">
                      <a:noFill/>
                    </a:lnR>
                    <a:lnT w="31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801688">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B.</a:t>
                      </a:r>
                    </a:p>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Conceptual Knowledge</a:t>
                      </a:r>
                      <a:endParaRPr kumimoji="0" lang="en-US" sz="1800" b="1"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w="31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801688">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C.</a:t>
                      </a:r>
                    </a:p>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Procedural Knowledge</a:t>
                      </a:r>
                      <a:endParaRPr kumimoji="0" lang="en-US" sz="1800" b="1"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w="31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773113">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D. </a:t>
                      </a:r>
                    </a:p>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Metacognitive Knowledge</a:t>
                      </a:r>
                      <a:endParaRPr kumimoji="0" lang="en-US" sz="1800" b="1"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w="3175"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9760" name="Oval 76"/>
          <p:cNvSpPr>
            <a:spLocks noChangeArrowheads="1"/>
          </p:cNvSpPr>
          <p:nvPr/>
        </p:nvSpPr>
        <p:spPr bwMode="auto">
          <a:xfrm>
            <a:off x="3048000" y="2895600"/>
            <a:ext cx="5029200" cy="3124200"/>
          </a:xfrm>
          <a:prstGeom prst="ellipse">
            <a:avLst/>
          </a:prstGeom>
          <a:solidFill>
            <a:srgbClr val="3366FF"/>
          </a:solidFill>
          <a:ln w="9525">
            <a:solidFill>
              <a:schemeClr val="tx1"/>
            </a:solidFill>
            <a:round/>
            <a:headEnd/>
            <a:tailEnd/>
          </a:ln>
        </p:spPr>
        <p:txBody>
          <a:bodyPr wrap="none" anchor="ctr"/>
          <a:lstStyle/>
          <a:p>
            <a:endParaRPr lang="en-US"/>
          </a:p>
        </p:txBody>
      </p:sp>
      <p:sp>
        <p:nvSpPr>
          <p:cNvPr id="29761" name="Text Box 77"/>
          <p:cNvSpPr txBox="1">
            <a:spLocks noChangeArrowheads="1"/>
          </p:cNvSpPr>
          <p:nvPr/>
        </p:nvSpPr>
        <p:spPr bwMode="auto">
          <a:xfrm>
            <a:off x="3581400" y="3471863"/>
            <a:ext cx="5181600" cy="2014537"/>
          </a:xfrm>
          <a:prstGeom prst="rect">
            <a:avLst/>
          </a:prstGeom>
          <a:noFill/>
          <a:ln w="9525">
            <a:noFill/>
            <a:miter lim="800000"/>
            <a:headEnd/>
            <a:tailEnd/>
          </a:ln>
        </p:spPr>
        <p:txBody>
          <a:bodyPr>
            <a:spAutoFit/>
          </a:bodyPr>
          <a:lstStyle/>
          <a:p>
            <a:pPr eaLnBrk="1" hangingPunct="1">
              <a:spcBef>
                <a:spcPct val="50000"/>
              </a:spcBef>
              <a:buFontTx/>
              <a:buChar char="•"/>
            </a:pPr>
            <a:r>
              <a:rPr lang="en-US" sz="2800" b="1">
                <a:solidFill>
                  <a:srgbClr val="FF0000"/>
                </a:solidFill>
                <a:latin typeface="Arial Rounded MT Bold" pitchFamily="34" charset="0"/>
                <a:cs typeface="Arial" charset="0"/>
              </a:rPr>
              <a:t>The taxonomy is two dimensional</a:t>
            </a:r>
          </a:p>
          <a:p>
            <a:pPr eaLnBrk="1" hangingPunct="1">
              <a:spcBef>
                <a:spcPct val="50000"/>
              </a:spcBef>
              <a:buFontTx/>
              <a:buChar char="•"/>
            </a:pPr>
            <a:r>
              <a:rPr lang="en-US" sz="2800" b="1">
                <a:solidFill>
                  <a:srgbClr val="FF0000"/>
                </a:solidFill>
                <a:latin typeface="Arial Rounded MT Bold" pitchFamily="34" charset="0"/>
                <a:cs typeface="Arial" charset="0"/>
              </a:rPr>
              <a:t>The taxonomy can be interpreted in layers </a:t>
            </a:r>
          </a:p>
        </p:txBody>
      </p:sp>
    </p:spTree>
  </p:cSld>
  <p:clrMapOvr>
    <a:masterClrMapping/>
  </p:clrMapOvr>
  <p:transition advTm="11093"/>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folHlink"/>
            </a:gs>
            <a:gs pos="100000">
              <a:schemeClr val="bg1"/>
            </a:gs>
          </a:gsLst>
          <a:lin ang="5400000" scaled="1"/>
        </a:gra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381000"/>
            <a:ext cx="8715375" cy="1462088"/>
          </a:xfrm>
        </p:spPr>
        <p:txBody>
          <a:bodyPr/>
          <a:lstStyle/>
          <a:p>
            <a:pPr algn="ctr" eaLnBrk="1" hangingPunct="1"/>
            <a:r>
              <a:rPr lang="en-US" b="1" smtClean="0">
                <a:solidFill>
                  <a:schemeClr val="bg1"/>
                </a:solidFill>
              </a:rPr>
              <a:t>Concepts in the Disciplines</a:t>
            </a:r>
          </a:p>
        </p:txBody>
      </p:sp>
      <p:grpSp>
        <p:nvGrpSpPr>
          <p:cNvPr id="30723" name="Group 3"/>
          <p:cNvGrpSpPr>
            <a:grpSpLocks/>
          </p:cNvGrpSpPr>
          <p:nvPr/>
        </p:nvGrpSpPr>
        <p:grpSpPr bwMode="auto">
          <a:xfrm>
            <a:off x="685800" y="1681163"/>
            <a:ext cx="7924800" cy="3805237"/>
            <a:chOff x="432" y="1059"/>
            <a:chExt cx="4992" cy="2397"/>
          </a:xfrm>
        </p:grpSpPr>
        <p:pic>
          <p:nvPicPr>
            <p:cNvPr id="30724" name="Picture 4"/>
            <p:cNvPicPr>
              <a:picLocks noChangeAspect="1" noChangeArrowheads="1"/>
            </p:cNvPicPr>
            <p:nvPr/>
          </p:nvPicPr>
          <p:blipFill>
            <a:blip r:embed="rId3"/>
            <a:srcRect/>
            <a:stretch>
              <a:fillRect/>
            </a:stretch>
          </p:blipFill>
          <p:spPr bwMode="auto">
            <a:xfrm>
              <a:off x="1680" y="1059"/>
              <a:ext cx="2448" cy="2397"/>
            </a:xfrm>
            <a:prstGeom prst="rect">
              <a:avLst/>
            </a:prstGeom>
            <a:noFill/>
            <a:ln w="57150">
              <a:solidFill>
                <a:schemeClr val="tx1"/>
              </a:solidFill>
              <a:miter lim="800000"/>
              <a:headEnd/>
              <a:tailEnd/>
            </a:ln>
          </p:spPr>
        </p:pic>
        <p:grpSp>
          <p:nvGrpSpPr>
            <p:cNvPr id="30725" name="Group 5"/>
            <p:cNvGrpSpPr>
              <a:grpSpLocks/>
            </p:cNvGrpSpPr>
            <p:nvPr/>
          </p:nvGrpSpPr>
          <p:grpSpPr bwMode="auto">
            <a:xfrm>
              <a:off x="432" y="2496"/>
              <a:ext cx="1680" cy="864"/>
              <a:chOff x="528" y="2208"/>
              <a:chExt cx="1680" cy="864"/>
            </a:xfrm>
          </p:grpSpPr>
          <p:sp>
            <p:nvSpPr>
              <p:cNvPr id="30730" name="Oval 6"/>
              <p:cNvSpPr>
                <a:spLocks noChangeArrowheads="1"/>
              </p:cNvSpPr>
              <p:nvPr/>
            </p:nvSpPr>
            <p:spPr bwMode="auto">
              <a:xfrm>
                <a:off x="528" y="2208"/>
                <a:ext cx="1680" cy="864"/>
              </a:xfrm>
              <a:prstGeom prst="ellipse">
                <a:avLst/>
              </a:prstGeom>
              <a:gradFill rotWithShape="1">
                <a:gsLst>
                  <a:gs pos="0">
                    <a:schemeClr val="accent1"/>
                  </a:gs>
                  <a:gs pos="100000">
                    <a:schemeClr val="bg1"/>
                  </a:gs>
                </a:gsLst>
                <a:lin ang="5400000" scaled="1"/>
              </a:gradFill>
              <a:ln w="28575">
                <a:solidFill>
                  <a:schemeClr val="tx1"/>
                </a:solidFill>
                <a:round/>
                <a:headEnd/>
                <a:tailEnd/>
              </a:ln>
            </p:spPr>
            <p:txBody>
              <a:bodyPr wrap="none" anchor="ctr"/>
              <a:lstStyle/>
              <a:p>
                <a:endParaRPr lang="en-US"/>
              </a:p>
            </p:txBody>
          </p:sp>
          <p:sp>
            <p:nvSpPr>
              <p:cNvPr id="30731" name="Oval 7"/>
              <p:cNvSpPr>
                <a:spLocks noChangeArrowheads="1"/>
              </p:cNvSpPr>
              <p:nvPr/>
            </p:nvSpPr>
            <p:spPr bwMode="auto">
              <a:xfrm>
                <a:off x="664" y="2440"/>
                <a:ext cx="1396" cy="632"/>
              </a:xfrm>
              <a:prstGeom prst="ellipse">
                <a:avLst/>
              </a:prstGeom>
              <a:gradFill rotWithShape="1">
                <a:gsLst>
                  <a:gs pos="0">
                    <a:schemeClr val="hlink"/>
                  </a:gs>
                  <a:gs pos="100000">
                    <a:schemeClr val="bg1"/>
                  </a:gs>
                </a:gsLst>
                <a:lin ang="5400000" scaled="1"/>
              </a:gradFill>
              <a:ln w="28575">
                <a:solidFill>
                  <a:schemeClr val="tx1"/>
                </a:solidFill>
                <a:prstDash val="lgDashDotDot"/>
                <a:round/>
                <a:headEnd/>
                <a:tailEnd/>
              </a:ln>
            </p:spPr>
            <p:txBody>
              <a:bodyPr wrap="none" anchor="ctr"/>
              <a:lstStyle/>
              <a:p>
                <a:endParaRPr lang="en-US"/>
              </a:p>
            </p:txBody>
          </p:sp>
          <p:sp>
            <p:nvSpPr>
              <p:cNvPr id="30732" name="Oval 8"/>
              <p:cNvSpPr>
                <a:spLocks noChangeArrowheads="1"/>
              </p:cNvSpPr>
              <p:nvPr/>
            </p:nvSpPr>
            <p:spPr bwMode="auto">
              <a:xfrm>
                <a:off x="960" y="2629"/>
                <a:ext cx="780" cy="443"/>
              </a:xfrm>
              <a:prstGeom prst="ellipse">
                <a:avLst/>
              </a:prstGeom>
              <a:gradFill rotWithShape="1">
                <a:gsLst>
                  <a:gs pos="0">
                    <a:schemeClr val="accent2"/>
                  </a:gs>
                  <a:gs pos="100000">
                    <a:schemeClr val="bg1"/>
                  </a:gs>
                </a:gsLst>
                <a:lin ang="5400000" scaled="1"/>
              </a:gradFill>
              <a:ln w="28575" cap="rnd">
                <a:solidFill>
                  <a:schemeClr val="tx1"/>
                </a:solidFill>
                <a:prstDash val="sysDot"/>
                <a:round/>
                <a:headEnd/>
                <a:tailEnd/>
              </a:ln>
            </p:spPr>
            <p:txBody>
              <a:bodyPr wrap="none" anchor="ctr"/>
              <a:lstStyle/>
              <a:p>
                <a:endParaRPr lang="en-US"/>
              </a:p>
            </p:txBody>
          </p:sp>
          <p:sp>
            <p:nvSpPr>
              <p:cNvPr id="30733" name="WordArt 9"/>
              <p:cNvSpPr>
                <a:spLocks noChangeArrowheads="1" noChangeShapeType="1" noTextEdit="1"/>
              </p:cNvSpPr>
              <p:nvPr/>
            </p:nvSpPr>
            <p:spPr bwMode="auto">
              <a:xfrm>
                <a:off x="624" y="2424"/>
                <a:ext cx="1452"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concepts</a:t>
                </a:r>
              </a:p>
            </p:txBody>
          </p:sp>
        </p:grpSp>
        <p:grpSp>
          <p:nvGrpSpPr>
            <p:cNvPr id="30726" name="Group 10"/>
            <p:cNvGrpSpPr>
              <a:grpSpLocks/>
            </p:cNvGrpSpPr>
            <p:nvPr/>
          </p:nvGrpSpPr>
          <p:grpSpPr bwMode="auto">
            <a:xfrm>
              <a:off x="3744" y="2496"/>
              <a:ext cx="1680" cy="864"/>
              <a:chOff x="3648" y="2160"/>
              <a:chExt cx="1680" cy="864"/>
            </a:xfrm>
          </p:grpSpPr>
          <p:sp>
            <p:nvSpPr>
              <p:cNvPr id="192523" name="Oval 11"/>
              <p:cNvSpPr>
                <a:spLocks noChangeArrowheads="1"/>
              </p:cNvSpPr>
              <p:nvPr/>
            </p:nvSpPr>
            <p:spPr bwMode="auto">
              <a:xfrm>
                <a:off x="3648" y="2160"/>
                <a:ext cx="1680" cy="864"/>
              </a:xfrm>
              <a:prstGeom prst="ellipse">
                <a:avLst/>
              </a:prstGeom>
              <a:gradFill rotWithShape="1">
                <a:gsLst>
                  <a:gs pos="0">
                    <a:srgbClr val="339966"/>
                  </a:gs>
                  <a:gs pos="50000">
                    <a:schemeClr val="bg1"/>
                  </a:gs>
                  <a:gs pos="100000">
                    <a:srgbClr val="339966"/>
                  </a:gs>
                </a:gsLst>
                <a:lin ang="5400000" scaled="1"/>
              </a:gradFill>
              <a:ln w="28575">
                <a:solidFill>
                  <a:schemeClr val="tx1"/>
                </a:solidFill>
                <a:round/>
                <a:headEnd/>
                <a:tailEnd/>
              </a:ln>
              <a:effectLst/>
            </p:spPr>
            <p:txBody>
              <a:bodyPr wrap="none" anchor="ctr"/>
              <a:lstStyle/>
              <a:p>
                <a:pPr>
                  <a:defRPr/>
                </a:pPr>
                <a:endParaRPr lang="en-US" dirty="0"/>
              </a:p>
            </p:txBody>
          </p:sp>
          <p:sp>
            <p:nvSpPr>
              <p:cNvPr id="30729" name="WordArt 12"/>
              <p:cNvSpPr>
                <a:spLocks noChangeArrowheads="1" noChangeShapeType="1" noTextEdit="1"/>
              </p:cNvSpPr>
              <p:nvPr/>
            </p:nvSpPr>
            <p:spPr bwMode="auto">
              <a:xfrm>
                <a:off x="3984" y="2400"/>
                <a:ext cx="1008" cy="384"/>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Black"/>
                  </a:rPr>
                  <a:t>topics</a:t>
                </a:r>
              </a:p>
            </p:txBody>
          </p:sp>
        </p:grpSp>
        <p:sp>
          <p:nvSpPr>
            <p:cNvPr id="30727" name="WordArt 13"/>
            <p:cNvSpPr>
              <a:spLocks noChangeArrowheads="1" noChangeShapeType="1" noTextEdit="1"/>
            </p:cNvSpPr>
            <p:nvPr/>
          </p:nvSpPr>
          <p:spPr bwMode="auto">
            <a:xfrm>
              <a:off x="1584" y="1584"/>
              <a:ext cx="2640" cy="1584"/>
            </a:xfrm>
            <a:prstGeom prst="rect">
              <a:avLst/>
            </a:prstGeom>
          </p:spPr>
          <p:txBody>
            <a:bodyPr spcFirstLastPara="1" wrap="none" fromWordArt="1">
              <a:prstTxWarp prst="textArchUp">
                <a:avLst>
                  <a:gd name="adj" fmla="val 10868908"/>
                </a:avLst>
              </a:prstTxWarp>
            </a:bodyPr>
            <a:lstStyle/>
            <a:p>
              <a:pPr algn="ctr"/>
              <a:r>
                <a:rPr lang="en-US" sz="3600" kern="10">
                  <a:ln w="38100">
                    <a:solidFill>
                      <a:srgbClr val="000000"/>
                    </a:solidFill>
                    <a:round/>
                    <a:headEnd/>
                    <a:tailEnd/>
                  </a:ln>
                  <a:solidFill>
                    <a:srgbClr val="FFFFFF"/>
                  </a:solidFill>
                  <a:latin typeface="Arial Black"/>
                </a:rPr>
                <a:t>Generalization</a:t>
              </a:r>
            </a:p>
          </p:txBody>
        </p:sp>
      </p:grpSp>
    </p:spTree>
  </p:cSld>
  <p:clrMapOvr>
    <a:masterClrMapping/>
  </p:clrMapOvr>
  <p:transition advTm="625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214313"/>
            <a:ext cx="8410575" cy="776287"/>
          </a:xfrm>
        </p:spPr>
        <p:txBody>
          <a:bodyPr/>
          <a:lstStyle/>
          <a:p>
            <a:pPr eaLnBrk="1" hangingPunct="1"/>
            <a:r>
              <a:rPr lang="en-US" b="1" smtClean="0">
                <a:latin typeface="Arial" charset="0"/>
              </a:rPr>
              <a:t>EXPO Universal Themes/Units</a:t>
            </a:r>
            <a:endParaRPr lang="en-US" smtClean="0">
              <a:latin typeface="Arial" charset="0"/>
            </a:endParaRPr>
          </a:p>
        </p:txBody>
      </p:sp>
      <p:sp>
        <p:nvSpPr>
          <p:cNvPr id="31747" name="Content Placeholder 5"/>
          <p:cNvSpPr>
            <a:spLocks noGrp="1"/>
          </p:cNvSpPr>
          <p:nvPr>
            <p:ph idx="1"/>
          </p:nvPr>
        </p:nvSpPr>
        <p:spPr>
          <a:xfrm>
            <a:off x="228600" y="1981200"/>
            <a:ext cx="8610600" cy="4572000"/>
          </a:xfrm>
        </p:spPr>
        <p:txBody>
          <a:bodyPr/>
          <a:lstStyle/>
          <a:p>
            <a:r>
              <a:rPr lang="en-US" smtClean="0"/>
              <a:t>3</a:t>
            </a:r>
            <a:r>
              <a:rPr lang="en-US" baseline="30000" smtClean="0"/>
              <a:t>rd</a:t>
            </a:r>
            <a:r>
              <a:rPr lang="en-US" smtClean="0"/>
              <a:t> – Patterns – Mathematics in Nature</a:t>
            </a:r>
          </a:p>
          <a:p>
            <a:r>
              <a:rPr lang="en-US" smtClean="0"/>
              <a:t>4</a:t>
            </a:r>
            <a:r>
              <a:rPr lang="en-US" baseline="30000" smtClean="0"/>
              <a:t>th</a:t>
            </a:r>
            <a:r>
              <a:rPr lang="en-US" smtClean="0"/>
              <a:t> – Structure - Enigmas</a:t>
            </a:r>
          </a:p>
          <a:p>
            <a:r>
              <a:rPr lang="en-US" smtClean="0"/>
              <a:t>5</a:t>
            </a:r>
            <a:r>
              <a:rPr lang="en-US" baseline="30000" smtClean="0"/>
              <a:t>th</a:t>
            </a:r>
            <a:r>
              <a:rPr lang="en-US" smtClean="0"/>
              <a:t> – Culture – Collectibles: Fad or Fortune</a:t>
            </a:r>
          </a:p>
          <a:p>
            <a:r>
              <a:rPr lang="en-US" smtClean="0"/>
              <a:t>6</a:t>
            </a:r>
            <a:r>
              <a:rPr lang="en-US" baseline="30000" smtClean="0"/>
              <a:t>th</a:t>
            </a:r>
            <a:r>
              <a:rPr lang="en-US" smtClean="0"/>
              <a:t> – Relationships – Everyone’s A Winner: The Study of Conflict and Mediation</a:t>
            </a:r>
          </a:p>
          <a:p>
            <a:r>
              <a:rPr lang="en-US" smtClean="0"/>
              <a:t>7</a:t>
            </a:r>
            <a:r>
              <a:rPr lang="en-US" baseline="30000" smtClean="0"/>
              <a:t>th</a:t>
            </a:r>
            <a:r>
              <a:rPr lang="en-US" smtClean="0"/>
              <a:t> – Change – Lifestyles of the Fit and Famous</a:t>
            </a:r>
          </a:p>
          <a:p>
            <a:r>
              <a:rPr lang="en-US" smtClean="0"/>
              <a:t> 8</a:t>
            </a:r>
            <a:r>
              <a:rPr lang="en-US" baseline="30000" smtClean="0"/>
              <a:t>th</a:t>
            </a:r>
            <a:r>
              <a:rPr lang="en-US" smtClean="0"/>
              <a:t> – Systems – Challenging the System</a:t>
            </a:r>
          </a:p>
        </p:txBody>
      </p:sp>
      <p:sp>
        <p:nvSpPr>
          <p:cNvPr id="31748" name="Rectangle 4"/>
          <p:cNvSpPr>
            <a:spLocks noChangeArrowheads="1"/>
          </p:cNvSpPr>
          <p:nvPr/>
        </p:nvSpPr>
        <p:spPr bwMode="auto">
          <a:xfrm>
            <a:off x="4800600" y="2438400"/>
            <a:ext cx="3581400" cy="4114800"/>
          </a:xfrm>
          <a:prstGeom prst="rect">
            <a:avLst/>
          </a:prstGeom>
          <a:noFill/>
          <a:ln w="9525">
            <a:noFill/>
            <a:miter lim="800000"/>
            <a:headEnd/>
            <a:tailEnd/>
          </a:ln>
        </p:spPr>
        <p:txBody>
          <a:bodyPr/>
          <a:lstStyle/>
          <a:p>
            <a:pPr marL="342900" indent="-342900" eaLnBrk="1" hangingPunct="1">
              <a:spcBef>
                <a:spcPct val="20000"/>
              </a:spcBef>
              <a:buClr>
                <a:schemeClr val="folHlink"/>
              </a:buClr>
              <a:buSzPct val="60000"/>
              <a:buFont typeface="Wingdings" pitchFamily="2" charset="2"/>
              <a:buChar char="n"/>
            </a:pPr>
            <a:endParaRPr lang="en-US" sz="3200">
              <a:latin typeface="Arial" charset="0"/>
            </a:endParaRPr>
          </a:p>
        </p:txBody>
      </p:sp>
    </p:spTree>
  </p:cSld>
  <p:clrMapOvr>
    <a:masterClrMapping/>
  </p:clrMapOvr>
  <p:transition advTm="6641"/>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219200" y="609600"/>
            <a:ext cx="7772400" cy="1143000"/>
          </a:xfrm>
        </p:spPr>
        <p:txBody>
          <a:bodyPr/>
          <a:lstStyle/>
          <a:p>
            <a:pPr eaLnBrk="1" hangingPunct="1"/>
            <a:r>
              <a:rPr lang="en-US" b="1" smtClean="0">
                <a:latin typeface="Arial" charset="0"/>
              </a:rPr>
              <a:t>Depth</a:t>
            </a:r>
          </a:p>
        </p:txBody>
      </p:sp>
      <p:sp>
        <p:nvSpPr>
          <p:cNvPr id="2052" name="Rectangle 3"/>
          <p:cNvSpPr>
            <a:spLocks noGrp="1" noChangeArrowheads="1"/>
          </p:cNvSpPr>
          <p:nvPr>
            <p:ph type="body" idx="1"/>
          </p:nvPr>
        </p:nvSpPr>
        <p:spPr>
          <a:xfrm>
            <a:off x="2819400" y="2017713"/>
            <a:ext cx="6135688" cy="4114800"/>
          </a:xfrm>
        </p:spPr>
        <p:txBody>
          <a:bodyPr/>
          <a:lstStyle/>
          <a:p>
            <a:pPr eaLnBrk="1" hangingPunct="1">
              <a:lnSpc>
                <a:spcPct val="90000"/>
              </a:lnSpc>
            </a:pPr>
            <a:r>
              <a:rPr lang="en-US" smtClean="0">
                <a:latin typeface="Arial" charset="0"/>
              </a:rPr>
              <a:t>Discipline exploration</a:t>
            </a:r>
          </a:p>
          <a:p>
            <a:pPr eaLnBrk="1" hangingPunct="1">
              <a:lnSpc>
                <a:spcPct val="90000"/>
              </a:lnSpc>
            </a:pPr>
            <a:r>
              <a:rPr lang="en-US" smtClean="0">
                <a:latin typeface="Arial" charset="0"/>
              </a:rPr>
              <a:t>How do teachers and students dig deeper into the curriculum?</a:t>
            </a:r>
          </a:p>
          <a:p>
            <a:pPr eaLnBrk="1" hangingPunct="1">
              <a:lnSpc>
                <a:spcPct val="90000"/>
              </a:lnSpc>
            </a:pPr>
            <a:r>
              <a:rPr lang="en-US" smtClean="0">
                <a:latin typeface="Arial" charset="0"/>
              </a:rPr>
              <a:t>Focus teacher’s and student’s attention on increasingly more difficult, divergent, and abstract qualities of knowing a discipline or area.</a:t>
            </a:r>
          </a:p>
        </p:txBody>
      </p:sp>
      <p:graphicFrame>
        <p:nvGraphicFramePr>
          <p:cNvPr id="2050" name="Object 4"/>
          <p:cNvGraphicFramePr>
            <a:graphicFrameLocks noChangeAspect="1"/>
          </p:cNvGraphicFramePr>
          <p:nvPr/>
        </p:nvGraphicFramePr>
        <p:xfrm>
          <a:off x="914400" y="2438400"/>
          <a:ext cx="1636713" cy="3521075"/>
        </p:xfrm>
        <a:graphic>
          <a:graphicData uri="http://schemas.openxmlformats.org/presentationml/2006/ole">
            <mc:AlternateContent xmlns:mc="http://schemas.openxmlformats.org/markup-compatibility/2006">
              <mc:Choice xmlns:v="urn:schemas-microsoft-com:vml" Requires="v">
                <p:oleObj spid="_x0000_s2051" name="Clip" r:id="rId4" imgW="1857600" imgH="3995640" progId="MS_ClipArt_Gallery.2">
                  <p:embed/>
                </p:oleObj>
              </mc:Choice>
              <mc:Fallback>
                <p:oleObj name="Clip" r:id="rId4" imgW="1857600" imgH="399564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438400"/>
                        <a:ext cx="1636713" cy="352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advTm="6719"/>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2770" name="Group 2"/>
          <p:cNvGrpSpPr>
            <a:grpSpLocks/>
          </p:cNvGrpSpPr>
          <p:nvPr/>
        </p:nvGrpSpPr>
        <p:grpSpPr bwMode="auto">
          <a:xfrm>
            <a:off x="457200" y="609600"/>
            <a:ext cx="8305800" cy="5867400"/>
            <a:chOff x="288" y="384"/>
            <a:chExt cx="5232" cy="3696"/>
          </a:xfrm>
        </p:grpSpPr>
        <p:sp>
          <p:nvSpPr>
            <p:cNvPr id="32787" name="AutoShape 3"/>
            <p:cNvSpPr>
              <a:spLocks noChangeArrowheads="1"/>
            </p:cNvSpPr>
            <p:nvPr/>
          </p:nvSpPr>
          <p:spPr bwMode="auto">
            <a:xfrm>
              <a:off x="384" y="480"/>
              <a:ext cx="5040" cy="3504"/>
            </a:xfrm>
            <a:prstGeom prst="roundRect">
              <a:avLst>
                <a:gd name="adj" fmla="val 16667"/>
              </a:avLst>
            </a:prstGeom>
            <a:solidFill>
              <a:srgbClr val="FFE265"/>
            </a:solidFill>
            <a:ln w="76200">
              <a:solidFill>
                <a:schemeClr val="folHlink"/>
              </a:solidFill>
              <a:round/>
              <a:headEnd/>
              <a:tailEnd/>
            </a:ln>
          </p:spPr>
          <p:txBody>
            <a:bodyPr wrap="none" anchor="ctr"/>
            <a:lstStyle/>
            <a:p>
              <a:endParaRPr lang="en-US"/>
            </a:p>
          </p:txBody>
        </p:sp>
        <p:sp>
          <p:nvSpPr>
            <p:cNvPr id="32788" name="AutoShape 4"/>
            <p:cNvSpPr>
              <a:spLocks noChangeArrowheads="1"/>
            </p:cNvSpPr>
            <p:nvPr/>
          </p:nvSpPr>
          <p:spPr bwMode="auto">
            <a:xfrm>
              <a:off x="288" y="384"/>
              <a:ext cx="5232" cy="3696"/>
            </a:xfrm>
            <a:prstGeom prst="roundRect">
              <a:avLst>
                <a:gd name="adj" fmla="val 16667"/>
              </a:avLst>
            </a:prstGeom>
            <a:noFill/>
            <a:ln w="76200">
              <a:solidFill>
                <a:schemeClr val="hlink"/>
              </a:solidFill>
              <a:round/>
              <a:headEnd/>
              <a:tailEnd/>
            </a:ln>
          </p:spPr>
          <p:txBody>
            <a:bodyPr wrap="none" anchor="ctr"/>
            <a:lstStyle/>
            <a:p>
              <a:endParaRPr lang="en-US"/>
            </a:p>
          </p:txBody>
        </p:sp>
      </p:grpSp>
      <p:pic>
        <p:nvPicPr>
          <p:cNvPr id="32771" name="Picture 5" descr="Language of the Discipline"/>
          <p:cNvPicPr>
            <a:picLocks noChangeAspect="1" noChangeArrowheads="1"/>
          </p:cNvPicPr>
          <p:nvPr/>
        </p:nvPicPr>
        <p:blipFill>
          <a:blip r:embed="rId3"/>
          <a:srcRect/>
          <a:stretch>
            <a:fillRect/>
          </a:stretch>
        </p:blipFill>
        <p:spPr bwMode="auto">
          <a:xfrm rot="744698">
            <a:off x="1371600" y="1371600"/>
            <a:ext cx="1447800" cy="839788"/>
          </a:xfrm>
          <a:prstGeom prst="rect">
            <a:avLst/>
          </a:prstGeom>
          <a:noFill/>
          <a:ln w="9525">
            <a:noFill/>
            <a:miter lim="800000"/>
            <a:headEnd/>
            <a:tailEnd/>
          </a:ln>
        </p:spPr>
      </p:pic>
      <p:pic>
        <p:nvPicPr>
          <p:cNvPr id="32772" name="Picture 6" descr="Details"/>
          <p:cNvPicPr>
            <a:picLocks noChangeAspect="1" noChangeArrowheads="1"/>
          </p:cNvPicPr>
          <p:nvPr/>
        </p:nvPicPr>
        <p:blipFill>
          <a:blip r:embed="rId4"/>
          <a:srcRect/>
          <a:stretch>
            <a:fillRect/>
          </a:stretch>
        </p:blipFill>
        <p:spPr bwMode="auto">
          <a:xfrm>
            <a:off x="3505200" y="2209800"/>
            <a:ext cx="1219200" cy="1211263"/>
          </a:xfrm>
          <a:prstGeom prst="rect">
            <a:avLst/>
          </a:prstGeom>
          <a:noFill/>
          <a:ln w="9525">
            <a:noFill/>
            <a:miter lim="800000"/>
            <a:headEnd/>
            <a:tailEnd/>
          </a:ln>
        </p:spPr>
      </p:pic>
      <p:pic>
        <p:nvPicPr>
          <p:cNvPr id="32773" name="Picture 7" descr="Big Idea"/>
          <p:cNvPicPr>
            <a:picLocks noChangeAspect="1" noChangeArrowheads="1"/>
          </p:cNvPicPr>
          <p:nvPr/>
        </p:nvPicPr>
        <p:blipFill>
          <a:blip r:embed="rId5"/>
          <a:srcRect/>
          <a:stretch>
            <a:fillRect/>
          </a:stretch>
        </p:blipFill>
        <p:spPr bwMode="auto">
          <a:xfrm rot="728033">
            <a:off x="5486400" y="1295400"/>
            <a:ext cx="1066800" cy="1023938"/>
          </a:xfrm>
          <a:prstGeom prst="rect">
            <a:avLst/>
          </a:prstGeom>
          <a:noFill/>
          <a:ln w="9525">
            <a:noFill/>
            <a:miter lim="800000"/>
            <a:headEnd/>
            <a:tailEnd/>
          </a:ln>
        </p:spPr>
      </p:pic>
      <p:pic>
        <p:nvPicPr>
          <p:cNvPr id="32774" name="Picture 8" descr="Ethics"/>
          <p:cNvPicPr>
            <a:picLocks noChangeAspect="1" noChangeArrowheads="1"/>
          </p:cNvPicPr>
          <p:nvPr/>
        </p:nvPicPr>
        <p:blipFill>
          <a:blip r:embed="rId6"/>
          <a:srcRect/>
          <a:stretch>
            <a:fillRect/>
          </a:stretch>
        </p:blipFill>
        <p:spPr bwMode="auto">
          <a:xfrm rot="-1524022">
            <a:off x="7162800" y="2514600"/>
            <a:ext cx="1108075" cy="1114425"/>
          </a:xfrm>
          <a:prstGeom prst="rect">
            <a:avLst/>
          </a:prstGeom>
          <a:noFill/>
          <a:ln w="9525">
            <a:noFill/>
            <a:miter lim="800000"/>
            <a:headEnd/>
            <a:tailEnd/>
          </a:ln>
        </p:spPr>
      </p:pic>
      <p:pic>
        <p:nvPicPr>
          <p:cNvPr id="32775" name="Picture 9" descr="Patterns"/>
          <p:cNvPicPr>
            <a:picLocks noChangeAspect="1" noChangeArrowheads="1"/>
          </p:cNvPicPr>
          <p:nvPr/>
        </p:nvPicPr>
        <p:blipFill>
          <a:blip r:embed="rId7"/>
          <a:srcRect/>
          <a:stretch>
            <a:fillRect/>
          </a:stretch>
        </p:blipFill>
        <p:spPr bwMode="auto">
          <a:xfrm rot="927673">
            <a:off x="5181600" y="3276600"/>
            <a:ext cx="1128713" cy="1295400"/>
          </a:xfrm>
          <a:prstGeom prst="rect">
            <a:avLst/>
          </a:prstGeom>
          <a:noFill/>
          <a:ln w="9525">
            <a:noFill/>
            <a:miter lim="800000"/>
            <a:headEnd/>
            <a:tailEnd/>
          </a:ln>
        </p:spPr>
      </p:pic>
      <p:pic>
        <p:nvPicPr>
          <p:cNvPr id="32776" name="Picture 10" descr="rules"/>
          <p:cNvPicPr>
            <a:picLocks noChangeAspect="1" noChangeArrowheads="1"/>
          </p:cNvPicPr>
          <p:nvPr/>
        </p:nvPicPr>
        <p:blipFill>
          <a:blip r:embed="rId8"/>
          <a:srcRect/>
          <a:stretch>
            <a:fillRect/>
          </a:stretch>
        </p:blipFill>
        <p:spPr bwMode="auto">
          <a:xfrm rot="-954977">
            <a:off x="6477000" y="4953000"/>
            <a:ext cx="1609725" cy="766763"/>
          </a:xfrm>
          <a:prstGeom prst="rect">
            <a:avLst/>
          </a:prstGeom>
          <a:noFill/>
          <a:ln w="9525">
            <a:noFill/>
            <a:miter lim="800000"/>
            <a:headEnd/>
            <a:tailEnd/>
          </a:ln>
        </p:spPr>
      </p:pic>
      <p:pic>
        <p:nvPicPr>
          <p:cNvPr id="32777" name="Picture 11" descr="Trends"/>
          <p:cNvPicPr>
            <a:picLocks noChangeAspect="1" noChangeArrowheads="1"/>
          </p:cNvPicPr>
          <p:nvPr/>
        </p:nvPicPr>
        <p:blipFill>
          <a:blip r:embed="rId9"/>
          <a:srcRect/>
          <a:stretch>
            <a:fillRect/>
          </a:stretch>
        </p:blipFill>
        <p:spPr bwMode="auto">
          <a:xfrm rot="-1024814">
            <a:off x="1347788" y="3113088"/>
            <a:ext cx="1219200" cy="1038225"/>
          </a:xfrm>
          <a:prstGeom prst="rect">
            <a:avLst/>
          </a:prstGeom>
          <a:noFill/>
          <a:ln w="9525">
            <a:noFill/>
            <a:miter lim="800000"/>
            <a:headEnd/>
            <a:tailEnd/>
          </a:ln>
        </p:spPr>
      </p:pic>
      <p:pic>
        <p:nvPicPr>
          <p:cNvPr id="32778" name="Picture 12" descr="Unanswered Questions"/>
          <p:cNvPicPr>
            <a:picLocks noChangeAspect="1" noChangeArrowheads="1"/>
          </p:cNvPicPr>
          <p:nvPr/>
        </p:nvPicPr>
        <p:blipFill>
          <a:blip r:embed="rId10"/>
          <a:srcRect/>
          <a:stretch>
            <a:fillRect/>
          </a:stretch>
        </p:blipFill>
        <p:spPr bwMode="auto">
          <a:xfrm>
            <a:off x="2895600" y="4495800"/>
            <a:ext cx="1600200" cy="1022350"/>
          </a:xfrm>
          <a:prstGeom prst="rect">
            <a:avLst/>
          </a:prstGeom>
          <a:noFill/>
          <a:ln w="9525">
            <a:noFill/>
            <a:miter lim="800000"/>
            <a:headEnd/>
            <a:tailEnd/>
          </a:ln>
        </p:spPr>
      </p:pic>
      <p:sp>
        <p:nvSpPr>
          <p:cNvPr id="32779" name="Text Box 13"/>
          <p:cNvSpPr txBox="1">
            <a:spLocks noChangeArrowheads="1"/>
          </p:cNvSpPr>
          <p:nvPr/>
        </p:nvSpPr>
        <p:spPr bwMode="auto">
          <a:xfrm rot="-615250">
            <a:off x="1219200" y="2025650"/>
            <a:ext cx="1981200" cy="641350"/>
          </a:xfrm>
          <a:prstGeom prst="rect">
            <a:avLst/>
          </a:prstGeom>
          <a:noFill/>
          <a:ln w="9525">
            <a:noFill/>
            <a:miter lim="800000"/>
            <a:headEnd/>
            <a:tailEnd/>
          </a:ln>
        </p:spPr>
        <p:txBody>
          <a:bodyPr>
            <a:spAutoFit/>
          </a:bodyPr>
          <a:lstStyle/>
          <a:p>
            <a:pPr algn="ctr" eaLnBrk="1" hangingPunct="1">
              <a:spcBef>
                <a:spcPct val="50000"/>
              </a:spcBef>
            </a:pPr>
            <a:r>
              <a:rPr lang="en-US" b="1">
                <a:latin typeface="Arial" charset="0"/>
              </a:rPr>
              <a:t>Language of the Discipline</a:t>
            </a:r>
          </a:p>
        </p:txBody>
      </p:sp>
      <p:sp>
        <p:nvSpPr>
          <p:cNvPr id="32780" name="Text Box 14"/>
          <p:cNvSpPr txBox="1">
            <a:spLocks noChangeArrowheads="1"/>
          </p:cNvSpPr>
          <p:nvPr/>
        </p:nvSpPr>
        <p:spPr bwMode="auto">
          <a:xfrm rot="474707">
            <a:off x="990600" y="3810000"/>
            <a:ext cx="1981200" cy="366713"/>
          </a:xfrm>
          <a:prstGeom prst="rect">
            <a:avLst/>
          </a:prstGeom>
          <a:noFill/>
          <a:ln w="9525">
            <a:noFill/>
            <a:miter lim="800000"/>
            <a:headEnd/>
            <a:tailEnd/>
          </a:ln>
        </p:spPr>
        <p:txBody>
          <a:bodyPr>
            <a:spAutoFit/>
          </a:bodyPr>
          <a:lstStyle/>
          <a:p>
            <a:pPr algn="ctr" eaLnBrk="1" hangingPunct="1">
              <a:spcBef>
                <a:spcPct val="50000"/>
              </a:spcBef>
            </a:pPr>
            <a:r>
              <a:rPr lang="en-US" b="1">
                <a:latin typeface="Arial" charset="0"/>
              </a:rPr>
              <a:t>Trend</a:t>
            </a:r>
          </a:p>
        </p:txBody>
      </p:sp>
      <p:sp>
        <p:nvSpPr>
          <p:cNvPr id="32781" name="Text Box 15"/>
          <p:cNvSpPr txBox="1">
            <a:spLocks noChangeArrowheads="1"/>
          </p:cNvSpPr>
          <p:nvPr/>
        </p:nvSpPr>
        <p:spPr bwMode="auto">
          <a:xfrm rot="462899">
            <a:off x="3100388" y="3290888"/>
            <a:ext cx="1981200" cy="366712"/>
          </a:xfrm>
          <a:prstGeom prst="rect">
            <a:avLst/>
          </a:prstGeom>
          <a:noFill/>
          <a:ln w="9525">
            <a:noFill/>
            <a:miter lim="800000"/>
            <a:headEnd/>
            <a:tailEnd/>
          </a:ln>
        </p:spPr>
        <p:txBody>
          <a:bodyPr>
            <a:spAutoFit/>
          </a:bodyPr>
          <a:lstStyle/>
          <a:p>
            <a:pPr algn="ctr" eaLnBrk="1" hangingPunct="1">
              <a:spcBef>
                <a:spcPct val="50000"/>
              </a:spcBef>
            </a:pPr>
            <a:r>
              <a:rPr lang="en-US" b="1">
                <a:latin typeface="Arial" charset="0"/>
              </a:rPr>
              <a:t>Detail</a:t>
            </a:r>
          </a:p>
        </p:txBody>
      </p:sp>
      <p:sp>
        <p:nvSpPr>
          <p:cNvPr id="32782" name="Text Box 16"/>
          <p:cNvSpPr txBox="1">
            <a:spLocks noChangeArrowheads="1"/>
          </p:cNvSpPr>
          <p:nvPr/>
        </p:nvSpPr>
        <p:spPr bwMode="auto">
          <a:xfrm>
            <a:off x="4572000" y="1752600"/>
            <a:ext cx="1981200" cy="366713"/>
          </a:xfrm>
          <a:prstGeom prst="rect">
            <a:avLst/>
          </a:prstGeom>
          <a:noFill/>
          <a:ln w="9525">
            <a:noFill/>
            <a:miter lim="800000"/>
            <a:headEnd/>
            <a:tailEnd/>
          </a:ln>
        </p:spPr>
        <p:txBody>
          <a:bodyPr>
            <a:spAutoFit/>
          </a:bodyPr>
          <a:lstStyle/>
          <a:p>
            <a:pPr algn="ctr" eaLnBrk="1" hangingPunct="1">
              <a:spcBef>
                <a:spcPct val="50000"/>
              </a:spcBef>
            </a:pPr>
            <a:r>
              <a:rPr lang="en-US" b="1">
                <a:latin typeface="Arial" charset="0"/>
              </a:rPr>
              <a:t>Big Ideas</a:t>
            </a:r>
          </a:p>
        </p:txBody>
      </p:sp>
      <p:sp>
        <p:nvSpPr>
          <p:cNvPr id="32783" name="Text Box 17"/>
          <p:cNvSpPr txBox="1">
            <a:spLocks noChangeArrowheads="1"/>
          </p:cNvSpPr>
          <p:nvPr/>
        </p:nvSpPr>
        <p:spPr bwMode="auto">
          <a:xfrm rot="445885">
            <a:off x="2497138" y="5454650"/>
            <a:ext cx="2379662" cy="641350"/>
          </a:xfrm>
          <a:prstGeom prst="rect">
            <a:avLst/>
          </a:prstGeom>
          <a:noFill/>
          <a:ln w="9525">
            <a:noFill/>
            <a:miter lim="800000"/>
            <a:headEnd/>
            <a:tailEnd/>
          </a:ln>
        </p:spPr>
        <p:txBody>
          <a:bodyPr>
            <a:spAutoFit/>
          </a:bodyPr>
          <a:lstStyle/>
          <a:p>
            <a:pPr algn="ctr" eaLnBrk="1" hangingPunct="1">
              <a:spcBef>
                <a:spcPct val="50000"/>
              </a:spcBef>
            </a:pPr>
            <a:r>
              <a:rPr lang="en-US" b="1">
                <a:latin typeface="Arial" charset="0"/>
              </a:rPr>
              <a:t>Unanswered Questions</a:t>
            </a:r>
          </a:p>
        </p:txBody>
      </p:sp>
      <p:sp>
        <p:nvSpPr>
          <p:cNvPr id="32784" name="Text Box 18"/>
          <p:cNvSpPr txBox="1">
            <a:spLocks noChangeArrowheads="1"/>
          </p:cNvSpPr>
          <p:nvPr/>
        </p:nvSpPr>
        <p:spPr bwMode="auto">
          <a:xfrm rot="705923">
            <a:off x="4572000" y="4510088"/>
            <a:ext cx="1981200" cy="366712"/>
          </a:xfrm>
          <a:prstGeom prst="rect">
            <a:avLst/>
          </a:prstGeom>
          <a:noFill/>
          <a:ln w="9525">
            <a:noFill/>
            <a:miter lim="800000"/>
            <a:headEnd/>
            <a:tailEnd/>
          </a:ln>
        </p:spPr>
        <p:txBody>
          <a:bodyPr>
            <a:spAutoFit/>
          </a:bodyPr>
          <a:lstStyle/>
          <a:p>
            <a:pPr algn="ctr" eaLnBrk="1" hangingPunct="1">
              <a:spcBef>
                <a:spcPct val="50000"/>
              </a:spcBef>
            </a:pPr>
            <a:r>
              <a:rPr lang="en-US" b="1">
                <a:latin typeface="Arial" charset="0"/>
              </a:rPr>
              <a:t>Patterns</a:t>
            </a:r>
          </a:p>
        </p:txBody>
      </p:sp>
      <p:sp>
        <p:nvSpPr>
          <p:cNvPr id="32785" name="Text Box 19"/>
          <p:cNvSpPr txBox="1">
            <a:spLocks noChangeArrowheads="1"/>
          </p:cNvSpPr>
          <p:nvPr/>
        </p:nvSpPr>
        <p:spPr bwMode="auto">
          <a:xfrm>
            <a:off x="6477000" y="3505200"/>
            <a:ext cx="1981200" cy="366713"/>
          </a:xfrm>
          <a:prstGeom prst="rect">
            <a:avLst/>
          </a:prstGeom>
          <a:noFill/>
          <a:ln w="9525">
            <a:noFill/>
            <a:miter lim="800000"/>
            <a:headEnd/>
            <a:tailEnd/>
          </a:ln>
        </p:spPr>
        <p:txBody>
          <a:bodyPr>
            <a:spAutoFit/>
          </a:bodyPr>
          <a:lstStyle/>
          <a:p>
            <a:pPr algn="ctr" eaLnBrk="1" hangingPunct="1">
              <a:spcBef>
                <a:spcPct val="50000"/>
              </a:spcBef>
            </a:pPr>
            <a:r>
              <a:rPr lang="en-US" b="1">
                <a:latin typeface="Arial" charset="0"/>
              </a:rPr>
              <a:t>Ethics</a:t>
            </a:r>
          </a:p>
        </p:txBody>
      </p:sp>
      <p:sp>
        <p:nvSpPr>
          <p:cNvPr id="32786" name="Text Box 20"/>
          <p:cNvSpPr txBox="1">
            <a:spLocks noChangeArrowheads="1"/>
          </p:cNvSpPr>
          <p:nvPr/>
        </p:nvSpPr>
        <p:spPr bwMode="auto">
          <a:xfrm>
            <a:off x="6629400" y="4662488"/>
            <a:ext cx="1981200" cy="366712"/>
          </a:xfrm>
          <a:prstGeom prst="rect">
            <a:avLst/>
          </a:prstGeom>
          <a:noFill/>
          <a:ln w="9525">
            <a:noFill/>
            <a:miter lim="800000"/>
            <a:headEnd/>
            <a:tailEnd/>
          </a:ln>
        </p:spPr>
        <p:txBody>
          <a:bodyPr>
            <a:spAutoFit/>
          </a:bodyPr>
          <a:lstStyle/>
          <a:p>
            <a:pPr algn="ctr" eaLnBrk="1" hangingPunct="1">
              <a:spcBef>
                <a:spcPct val="50000"/>
              </a:spcBef>
            </a:pPr>
            <a:r>
              <a:rPr lang="en-US" b="1">
                <a:latin typeface="Arial" charset="0"/>
              </a:rPr>
              <a:t>Rules</a:t>
            </a:r>
          </a:p>
        </p:txBody>
      </p:sp>
    </p:spTree>
  </p:cSld>
  <p:clrMapOvr>
    <a:masterClrMapping/>
  </p:clrMapOvr>
  <p:transition advTm="6797"/>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295400" y="609600"/>
            <a:ext cx="7772400" cy="1143000"/>
          </a:xfrm>
        </p:spPr>
        <p:txBody>
          <a:bodyPr/>
          <a:lstStyle/>
          <a:p>
            <a:pPr eaLnBrk="1" hangingPunct="1"/>
            <a:r>
              <a:rPr lang="en-US" b="1" smtClean="0">
                <a:latin typeface="Arial" charset="0"/>
              </a:rPr>
              <a:t>Complexity</a:t>
            </a:r>
          </a:p>
        </p:txBody>
      </p:sp>
      <p:sp>
        <p:nvSpPr>
          <p:cNvPr id="3076" name="Rectangle 3"/>
          <p:cNvSpPr>
            <a:spLocks noGrp="1" noChangeArrowheads="1"/>
          </p:cNvSpPr>
          <p:nvPr>
            <p:ph type="body" idx="1"/>
          </p:nvPr>
        </p:nvSpPr>
        <p:spPr>
          <a:xfrm>
            <a:off x="2438400" y="2133600"/>
            <a:ext cx="6324600" cy="4114800"/>
          </a:xfrm>
        </p:spPr>
        <p:txBody>
          <a:bodyPr/>
          <a:lstStyle/>
          <a:p>
            <a:pPr eaLnBrk="1" hangingPunct="1"/>
            <a:r>
              <a:rPr lang="en-US" smtClean="0">
                <a:latin typeface="Arial" charset="0"/>
              </a:rPr>
              <a:t>How the topic relates to other disciplines</a:t>
            </a:r>
          </a:p>
          <a:p>
            <a:pPr eaLnBrk="1" hangingPunct="1"/>
            <a:r>
              <a:rPr lang="en-US" smtClean="0">
                <a:latin typeface="Arial" charset="0"/>
              </a:rPr>
              <a:t>How does perspective affect the way disciplinarians explain their environment?</a:t>
            </a:r>
          </a:p>
          <a:p>
            <a:pPr eaLnBrk="1" hangingPunct="1"/>
            <a:r>
              <a:rPr lang="en-US" smtClean="0">
                <a:latin typeface="Arial" charset="0"/>
              </a:rPr>
              <a:t>How knowledge is extended or broadened</a:t>
            </a:r>
          </a:p>
        </p:txBody>
      </p:sp>
      <p:graphicFrame>
        <p:nvGraphicFramePr>
          <p:cNvPr id="3074" name="Object 4"/>
          <p:cNvGraphicFramePr>
            <a:graphicFrameLocks noChangeAspect="1"/>
          </p:cNvGraphicFramePr>
          <p:nvPr/>
        </p:nvGraphicFramePr>
        <p:xfrm>
          <a:off x="381000" y="2438400"/>
          <a:ext cx="1636713" cy="3521075"/>
        </p:xfrm>
        <a:graphic>
          <a:graphicData uri="http://schemas.openxmlformats.org/presentationml/2006/ole">
            <mc:AlternateContent xmlns:mc="http://schemas.openxmlformats.org/markup-compatibility/2006">
              <mc:Choice xmlns:v="urn:schemas-microsoft-com:vml" Requires="v">
                <p:oleObj spid="_x0000_s3075" name="Clip" r:id="rId4" imgW="1857600" imgH="3995640" progId="MS_ClipArt_Gallery.2">
                  <p:embed/>
                </p:oleObj>
              </mc:Choice>
              <mc:Fallback>
                <p:oleObj name="Clip" r:id="rId4" imgW="1857600" imgH="399564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438400"/>
                        <a:ext cx="1636713" cy="352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advTm="7812"/>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457200" y="609600"/>
            <a:ext cx="8305800" cy="5867400"/>
            <a:chOff x="288" y="384"/>
            <a:chExt cx="5232" cy="3696"/>
          </a:xfrm>
        </p:grpSpPr>
        <p:sp>
          <p:nvSpPr>
            <p:cNvPr id="33801" name="AutoShape 3"/>
            <p:cNvSpPr>
              <a:spLocks noChangeArrowheads="1"/>
            </p:cNvSpPr>
            <p:nvPr/>
          </p:nvSpPr>
          <p:spPr bwMode="auto">
            <a:xfrm>
              <a:off x="384" y="480"/>
              <a:ext cx="5040" cy="3504"/>
            </a:xfrm>
            <a:prstGeom prst="roundRect">
              <a:avLst>
                <a:gd name="adj" fmla="val 16667"/>
              </a:avLst>
            </a:prstGeom>
            <a:solidFill>
              <a:srgbClr val="6F6FDB"/>
            </a:solidFill>
            <a:ln w="76200">
              <a:solidFill>
                <a:schemeClr val="accent2"/>
              </a:solidFill>
              <a:round/>
              <a:headEnd/>
              <a:tailEnd/>
            </a:ln>
          </p:spPr>
          <p:txBody>
            <a:bodyPr wrap="none" anchor="ctr"/>
            <a:lstStyle/>
            <a:p>
              <a:endParaRPr lang="en-US"/>
            </a:p>
          </p:txBody>
        </p:sp>
        <p:sp>
          <p:nvSpPr>
            <p:cNvPr id="33802" name="AutoShape 4"/>
            <p:cNvSpPr>
              <a:spLocks noChangeArrowheads="1"/>
            </p:cNvSpPr>
            <p:nvPr/>
          </p:nvSpPr>
          <p:spPr bwMode="auto">
            <a:xfrm>
              <a:off x="288" y="384"/>
              <a:ext cx="5232" cy="3696"/>
            </a:xfrm>
            <a:prstGeom prst="roundRect">
              <a:avLst>
                <a:gd name="adj" fmla="val 16667"/>
              </a:avLst>
            </a:prstGeom>
            <a:noFill/>
            <a:ln w="76200">
              <a:solidFill>
                <a:schemeClr val="hlink"/>
              </a:solidFill>
              <a:round/>
              <a:headEnd/>
              <a:tailEnd/>
            </a:ln>
          </p:spPr>
          <p:txBody>
            <a:bodyPr wrap="none" anchor="ctr"/>
            <a:lstStyle/>
            <a:p>
              <a:endParaRPr lang="en-US"/>
            </a:p>
          </p:txBody>
        </p:sp>
      </p:grpSp>
      <p:pic>
        <p:nvPicPr>
          <p:cNvPr id="33795" name="Picture 5" descr="Across Disciplines"/>
          <p:cNvPicPr>
            <a:picLocks noChangeAspect="1" noChangeArrowheads="1"/>
          </p:cNvPicPr>
          <p:nvPr/>
        </p:nvPicPr>
        <p:blipFill>
          <a:blip r:embed="rId3"/>
          <a:srcRect/>
          <a:stretch>
            <a:fillRect/>
          </a:stretch>
        </p:blipFill>
        <p:spPr bwMode="auto">
          <a:xfrm rot="-450721">
            <a:off x="3209925" y="1130300"/>
            <a:ext cx="3016250" cy="1335088"/>
          </a:xfrm>
          <a:prstGeom prst="rect">
            <a:avLst/>
          </a:prstGeom>
          <a:noFill/>
          <a:ln w="9525">
            <a:noFill/>
            <a:miter lim="800000"/>
            <a:headEnd/>
            <a:tailEnd/>
          </a:ln>
        </p:spPr>
      </p:pic>
      <p:pic>
        <p:nvPicPr>
          <p:cNvPr id="33796" name="Picture 6" descr="Multiple Perspectives"/>
          <p:cNvPicPr>
            <a:picLocks noChangeAspect="1" noChangeArrowheads="1"/>
          </p:cNvPicPr>
          <p:nvPr/>
        </p:nvPicPr>
        <p:blipFill>
          <a:blip r:embed="rId4"/>
          <a:srcRect/>
          <a:stretch>
            <a:fillRect/>
          </a:stretch>
        </p:blipFill>
        <p:spPr bwMode="auto">
          <a:xfrm rot="405151">
            <a:off x="1295400" y="3505200"/>
            <a:ext cx="2286000" cy="2238375"/>
          </a:xfrm>
          <a:prstGeom prst="rect">
            <a:avLst/>
          </a:prstGeom>
          <a:noFill/>
          <a:ln w="9525">
            <a:noFill/>
            <a:miter lim="800000"/>
            <a:headEnd/>
            <a:tailEnd/>
          </a:ln>
        </p:spPr>
      </p:pic>
      <p:pic>
        <p:nvPicPr>
          <p:cNvPr id="33797" name="Picture 7" descr="Relate Across Time"/>
          <p:cNvPicPr>
            <a:picLocks noChangeAspect="1" noChangeArrowheads="1"/>
          </p:cNvPicPr>
          <p:nvPr/>
        </p:nvPicPr>
        <p:blipFill>
          <a:blip r:embed="rId5"/>
          <a:srcRect/>
          <a:stretch>
            <a:fillRect/>
          </a:stretch>
        </p:blipFill>
        <p:spPr bwMode="auto">
          <a:xfrm rot="-987215">
            <a:off x="5410200" y="3124200"/>
            <a:ext cx="2413000" cy="2424113"/>
          </a:xfrm>
          <a:prstGeom prst="rect">
            <a:avLst/>
          </a:prstGeom>
          <a:noFill/>
          <a:ln w="9525">
            <a:noFill/>
            <a:miter lim="800000"/>
            <a:headEnd/>
            <a:tailEnd/>
          </a:ln>
        </p:spPr>
      </p:pic>
      <p:sp>
        <p:nvSpPr>
          <p:cNvPr id="33798" name="Text Box 8"/>
          <p:cNvSpPr txBox="1">
            <a:spLocks noChangeArrowheads="1"/>
          </p:cNvSpPr>
          <p:nvPr/>
        </p:nvSpPr>
        <p:spPr bwMode="auto">
          <a:xfrm>
            <a:off x="914400" y="1524000"/>
            <a:ext cx="2362200" cy="822325"/>
          </a:xfrm>
          <a:prstGeom prst="rect">
            <a:avLst/>
          </a:prstGeom>
          <a:noFill/>
          <a:ln w="9525">
            <a:noFill/>
            <a:miter lim="800000"/>
            <a:headEnd/>
            <a:tailEnd/>
          </a:ln>
        </p:spPr>
        <p:txBody>
          <a:bodyPr>
            <a:spAutoFit/>
          </a:bodyPr>
          <a:lstStyle/>
          <a:p>
            <a:pPr algn="ctr" eaLnBrk="1" hangingPunct="1">
              <a:spcBef>
                <a:spcPct val="50000"/>
              </a:spcBef>
            </a:pPr>
            <a:r>
              <a:rPr lang="en-US" sz="2400" b="1">
                <a:latin typeface="Arial" charset="0"/>
              </a:rPr>
              <a:t>Across the Disciplines</a:t>
            </a:r>
          </a:p>
        </p:txBody>
      </p:sp>
      <p:sp>
        <p:nvSpPr>
          <p:cNvPr id="33799" name="Text Box 9"/>
          <p:cNvSpPr txBox="1">
            <a:spLocks noChangeArrowheads="1"/>
          </p:cNvSpPr>
          <p:nvPr/>
        </p:nvSpPr>
        <p:spPr bwMode="auto">
          <a:xfrm rot="-1106097">
            <a:off x="914400" y="3276600"/>
            <a:ext cx="2362200" cy="457200"/>
          </a:xfrm>
          <a:prstGeom prst="rect">
            <a:avLst/>
          </a:prstGeom>
          <a:noFill/>
          <a:ln w="9525">
            <a:noFill/>
            <a:miter lim="800000"/>
            <a:headEnd/>
            <a:tailEnd/>
          </a:ln>
        </p:spPr>
        <p:txBody>
          <a:bodyPr>
            <a:spAutoFit/>
          </a:bodyPr>
          <a:lstStyle/>
          <a:p>
            <a:pPr algn="ctr" eaLnBrk="1" hangingPunct="1">
              <a:spcBef>
                <a:spcPct val="50000"/>
              </a:spcBef>
            </a:pPr>
            <a:r>
              <a:rPr lang="en-US" sz="2400" b="1">
                <a:latin typeface="Arial" charset="0"/>
              </a:rPr>
              <a:t>Perspective</a:t>
            </a:r>
          </a:p>
        </p:txBody>
      </p:sp>
      <p:sp>
        <p:nvSpPr>
          <p:cNvPr id="33800" name="Text Box 10"/>
          <p:cNvSpPr txBox="1">
            <a:spLocks noChangeArrowheads="1"/>
          </p:cNvSpPr>
          <p:nvPr/>
        </p:nvSpPr>
        <p:spPr bwMode="auto">
          <a:xfrm>
            <a:off x="5943600" y="2667000"/>
            <a:ext cx="2362200" cy="457200"/>
          </a:xfrm>
          <a:prstGeom prst="rect">
            <a:avLst/>
          </a:prstGeom>
          <a:noFill/>
          <a:ln w="9525">
            <a:noFill/>
            <a:miter lim="800000"/>
            <a:headEnd/>
            <a:tailEnd/>
          </a:ln>
        </p:spPr>
        <p:txBody>
          <a:bodyPr>
            <a:spAutoFit/>
          </a:bodyPr>
          <a:lstStyle/>
          <a:p>
            <a:pPr algn="ctr" eaLnBrk="1" hangingPunct="1">
              <a:spcBef>
                <a:spcPct val="50000"/>
              </a:spcBef>
            </a:pPr>
            <a:r>
              <a:rPr lang="en-US" sz="2400" b="1">
                <a:latin typeface="Arial" charset="0"/>
              </a:rPr>
              <a:t>Over Time</a:t>
            </a:r>
          </a:p>
        </p:txBody>
      </p:sp>
    </p:spTree>
  </p:cSld>
  <p:clrMapOvr>
    <a:masterClrMapping/>
  </p:clrMapOvr>
  <p:transition advTm="8016"/>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43000" y="609600"/>
            <a:ext cx="7772400" cy="1143000"/>
          </a:xfrm>
        </p:spPr>
        <p:txBody>
          <a:bodyPr/>
          <a:lstStyle/>
          <a:p>
            <a:pPr eaLnBrk="1" hangingPunct="1"/>
            <a:r>
              <a:rPr lang="en-US" b="1" smtClean="0"/>
              <a:t>Results</a:t>
            </a:r>
            <a:endParaRPr lang="en-US" smtClean="0">
              <a:latin typeface="Plump MT" pitchFamily="34" charset="0"/>
            </a:endParaRPr>
          </a:p>
        </p:txBody>
      </p:sp>
      <p:sp>
        <p:nvSpPr>
          <p:cNvPr id="34819" name="Text Box 3"/>
          <p:cNvSpPr txBox="1">
            <a:spLocks noChangeArrowheads="1"/>
          </p:cNvSpPr>
          <p:nvPr/>
        </p:nvSpPr>
        <p:spPr bwMode="auto">
          <a:xfrm>
            <a:off x="304800" y="2057400"/>
            <a:ext cx="8610600" cy="1066800"/>
          </a:xfrm>
          <a:prstGeom prst="rect">
            <a:avLst/>
          </a:prstGeom>
          <a:noFill/>
          <a:ln w="9525">
            <a:noFill/>
            <a:miter lim="800000"/>
            <a:headEnd/>
            <a:tailEnd/>
          </a:ln>
        </p:spPr>
        <p:txBody>
          <a:bodyPr>
            <a:spAutoFit/>
          </a:bodyPr>
          <a:lstStyle/>
          <a:p>
            <a:pPr>
              <a:spcBef>
                <a:spcPct val="50000"/>
              </a:spcBef>
            </a:pPr>
            <a:r>
              <a:rPr lang="en-US" sz="3200">
                <a:latin typeface="Arial" charset="0"/>
              </a:rPr>
              <a:t>Students have the opportunity to explore an enriched, differentiated curriculum</a:t>
            </a:r>
          </a:p>
        </p:txBody>
      </p:sp>
      <p:grpSp>
        <p:nvGrpSpPr>
          <p:cNvPr id="34820" name="Group 18"/>
          <p:cNvGrpSpPr>
            <a:grpSpLocks/>
          </p:cNvGrpSpPr>
          <p:nvPr/>
        </p:nvGrpSpPr>
        <p:grpSpPr bwMode="auto">
          <a:xfrm>
            <a:off x="1676400" y="3276600"/>
            <a:ext cx="5746750" cy="3352800"/>
            <a:chOff x="1056" y="2064"/>
            <a:chExt cx="3620" cy="2112"/>
          </a:xfrm>
        </p:grpSpPr>
        <p:sp>
          <p:nvSpPr>
            <p:cNvPr id="34821" name="Rectangle 5"/>
            <p:cNvSpPr>
              <a:spLocks noChangeArrowheads="1"/>
            </p:cNvSpPr>
            <p:nvPr/>
          </p:nvSpPr>
          <p:spPr bwMode="auto">
            <a:xfrm>
              <a:off x="1056" y="2064"/>
              <a:ext cx="3512" cy="2112"/>
            </a:xfrm>
            <a:prstGeom prst="rect">
              <a:avLst/>
            </a:prstGeom>
            <a:solidFill>
              <a:schemeClr val="hlink"/>
            </a:solidFill>
            <a:ln w="57150">
              <a:solidFill>
                <a:schemeClr val="folHlink"/>
              </a:solidFill>
              <a:miter lim="800000"/>
              <a:headEnd/>
              <a:tailEnd/>
            </a:ln>
          </p:spPr>
          <p:txBody>
            <a:bodyPr wrap="none" anchor="ctr"/>
            <a:lstStyle/>
            <a:p>
              <a:endParaRPr lang="en-US"/>
            </a:p>
          </p:txBody>
        </p:sp>
        <p:sp>
          <p:nvSpPr>
            <p:cNvPr id="34822" name="Text Box 6"/>
            <p:cNvSpPr txBox="1">
              <a:spLocks noChangeArrowheads="1"/>
            </p:cNvSpPr>
            <p:nvPr/>
          </p:nvSpPr>
          <p:spPr bwMode="auto">
            <a:xfrm>
              <a:off x="1501" y="3472"/>
              <a:ext cx="1243" cy="288"/>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Arial" charset="0"/>
                </a:rPr>
                <a:t>Concrete</a:t>
              </a:r>
            </a:p>
          </p:txBody>
        </p:sp>
        <p:sp>
          <p:nvSpPr>
            <p:cNvPr id="34823" name="Text Box 7"/>
            <p:cNvSpPr txBox="1">
              <a:spLocks noChangeArrowheads="1"/>
            </p:cNvSpPr>
            <p:nvPr/>
          </p:nvSpPr>
          <p:spPr bwMode="auto">
            <a:xfrm>
              <a:off x="3234" y="2105"/>
              <a:ext cx="1245" cy="288"/>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Arial" charset="0"/>
                </a:rPr>
                <a:t>Abstract</a:t>
              </a:r>
              <a:endParaRPr lang="en-US" sz="2400">
                <a:solidFill>
                  <a:schemeClr val="bg1"/>
                </a:solidFill>
                <a:latin typeface="Arial" charset="0"/>
              </a:endParaRPr>
            </a:p>
          </p:txBody>
        </p:sp>
        <p:sp>
          <p:nvSpPr>
            <p:cNvPr id="34824" name="Text Box 8"/>
            <p:cNvSpPr txBox="1">
              <a:spLocks noChangeArrowheads="1"/>
            </p:cNvSpPr>
            <p:nvPr/>
          </p:nvSpPr>
          <p:spPr bwMode="auto">
            <a:xfrm rot="-2132939">
              <a:off x="2523" y="2592"/>
              <a:ext cx="1557" cy="288"/>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Arial" charset="0"/>
                </a:rPr>
                <a:t>Curriculum</a:t>
              </a:r>
            </a:p>
          </p:txBody>
        </p:sp>
        <p:sp>
          <p:nvSpPr>
            <p:cNvPr id="34825" name="Text Box 9"/>
            <p:cNvSpPr txBox="1">
              <a:spLocks noChangeArrowheads="1"/>
            </p:cNvSpPr>
            <p:nvPr/>
          </p:nvSpPr>
          <p:spPr bwMode="auto">
            <a:xfrm>
              <a:off x="2656" y="3886"/>
              <a:ext cx="1823" cy="288"/>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Arial" charset="0"/>
                </a:rPr>
                <a:t>Student Cognition</a:t>
              </a:r>
              <a:endParaRPr lang="en-US" sz="2400">
                <a:solidFill>
                  <a:schemeClr val="bg1"/>
                </a:solidFill>
                <a:latin typeface="Arial" charset="0"/>
              </a:endParaRPr>
            </a:p>
          </p:txBody>
        </p:sp>
        <p:sp>
          <p:nvSpPr>
            <p:cNvPr id="34826" name="Line 10"/>
            <p:cNvSpPr>
              <a:spLocks noChangeShapeType="1"/>
            </p:cNvSpPr>
            <p:nvPr/>
          </p:nvSpPr>
          <p:spPr bwMode="auto">
            <a:xfrm flipV="1">
              <a:off x="2345" y="2230"/>
              <a:ext cx="2000" cy="1449"/>
            </a:xfrm>
            <a:prstGeom prst="line">
              <a:avLst/>
            </a:prstGeom>
            <a:noFill/>
            <a:ln w="130175">
              <a:solidFill>
                <a:schemeClr val="folHlink"/>
              </a:solidFill>
              <a:round/>
              <a:headEnd type="triangle" w="med" len="med"/>
              <a:tailEnd type="triangle" w="med" len="med"/>
            </a:ln>
          </p:spPr>
          <p:txBody>
            <a:bodyPr wrap="none" anchor="ctr"/>
            <a:lstStyle/>
            <a:p>
              <a:endParaRPr lang="en-US"/>
            </a:p>
          </p:txBody>
        </p:sp>
        <p:sp>
          <p:nvSpPr>
            <p:cNvPr id="34827" name="Line 11"/>
            <p:cNvSpPr>
              <a:spLocks noChangeShapeType="1"/>
            </p:cNvSpPr>
            <p:nvPr/>
          </p:nvSpPr>
          <p:spPr bwMode="auto">
            <a:xfrm>
              <a:off x="2879" y="3351"/>
              <a:ext cx="0" cy="535"/>
            </a:xfrm>
            <a:prstGeom prst="line">
              <a:avLst/>
            </a:prstGeom>
            <a:noFill/>
            <a:ln w="25400">
              <a:solidFill>
                <a:schemeClr val="folHlink"/>
              </a:solidFill>
              <a:prstDash val="sysDot"/>
              <a:round/>
              <a:headEnd type="triangle" w="lg" len="med"/>
              <a:tailEnd/>
            </a:ln>
          </p:spPr>
          <p:txBody>
            <a:bodyPr wrap="none" anchor="ctr"/>
            <a:lstStyle/>
            <a:p>
              <a:endParaRPr lang="en-US"/>
            </a:p>
          </p:txBody>
        </p:sp>
        <p:sp>
          <p:nvSpPr>
            <p:cNvPr id="34828" name="Line 12"/>
            <p:cNvSpPr>
              <a:spLocks noChangeShapeType="1"/>
            </p:cNvSpPr>
            <p:nvPr/>
          </p:nvSpPr>
          <p:spPr bwMode="auto">
            <a:xfrm>
              <a:off x="3145" y="3209"/>
              <a:ext cx="0" cy="677"/>
            </a:xfrm>
            <a:prstGeom prst="line">
              <a:avLst/>
            </a:prstGeom>
            <a:noFill/>
            <a:ln w="25400">
              <a:solidFill>
                <a:schemeClr val="folHlink"/>
              </a:solidFill>
              <a:prstDash val="sysDot"/>
              <a:round/>
              <a:headEnd type="triangle" w="lg" len="med"/>
              <a:tailEnd/>
            </a:ln>
          </p:spPr>
          <p:txBody>
            <a:bodyPr wrap="none" anchor="ctr"/>
            <a:lstStyle/>
            <a:p>
              <a:endParaRPr lang="en-US"/>
            </a:p>
          </p:txBody>
        </p:sp>
        <p:sp>
          <p:nvSpPr>
            <p:cNvPr id="34829" name="Line 13"/>
            <p:cNvSpPr>
              <a:spLocks noChangeShapeType="1"/>
            </p:cNvSpPr>
            <p:nvPr/>
          </p:nvSpPr>
          <p:spPr bwMode="auto">
            <a:xfrm>
              <a:off x="3367" y="3066"/>
              <a:ext cx="0" cy="820"/>
            </a:xfrm>
            <a:prstGeom prst="line">
              <a:avLst/>
            </a:prstGeom>
            <a:noFill/>
            <a:ln w="25400">
              <a:solidFill>
                <a:schemeClr val="folHlink"/>
              </a:solidFill>
              <a:prstDash val="sysDot"/>
              <a:round/>
              <a:headEnd type="triangle" w="lg" len="med"/>
              <a:tailEnd/>
            </a:ln>
          </p:spPr>
          <p:txBody>
            <a:bodyPr wrap="none" anchor="ctr"/>
            <a:lstStyle/>
            <a:p>
              <a:endParaRPr lang="en-US"/>
            </a:p>
          </p:txBody>
        </p:sp>
        <p:sp>
          <p:nvSpPr>
            <p:cNvPr id="34830" name="Line 14"/>
            <p:cNvSpPr>
              <a:spLocks noChangeShapeType="1"/>
            </p:cNvSpPr>
            <p:nvPr/>
          </p:nvSpPr>
          <p:spPr bwMode="auto">
            <a:xfrm>
              <a:off x="3634" y="2923"/>
              <a:ext cx="0" cy="963"/>
            </a:xfrm>
            <a:prstGeom prst="line">
              <a:avLst/>
            </a:prstGeom>
            <a:noFill/>
            <a:ln w="25400">
              <a:solidFill>
                <a:schemeClr val="folHlink"/>
              </a:solidFill>
              <a:prstDash val="sysDot"/>
              <a:round/>
              <a:headEnd type="triangle" w="lg" len="med"/>
              <a:tailEnd/>
            </a:ln>
          </p:spPr>
          <p:txBody>
            <a:bodyPr wrap="none" anchor="ctr"/>
            <a:lstStyle/>
            <a:p>
              <a:endParaRPr lang="en-US"/>
            </a:p>
          </p:txBody>
        </p:sp>
        <p:sp>
          <p:nvSpPr>
            <p:cNvPr id="34831" name="Line 15"/>
            <p:cNvSpPr>
              <a:spLocks noChangeShapeType="1"/>
            </p:cNvSpPr>
            <p:nvPr/>
          </p:nvSpPr>
          <p:spPr bwMode="auto">
            <a:xfrm>
              <a:off x="3901" y="2745"/>
              <a:ext cx="0" cy="1141"/>
            </a:xfrm>
            <a:prstGeom prst="line">
              <a:avLst/>
            </a:prstGeom>
            <a:noFill/>
            <a:ln w="25400">
              <a:solidFill>
                <a:schemeClr val="folHlink"/>
              </a:solidFill>
              <a:prstDash val="sysDot"/>
              <a:round/>
              <a:headEnd type="triangle" w="lg" len="med"/>
              <a:tailEnd/>
            </a:ln>
          </p:spPr>
          <p:txBody>
            <a:bodyPr wrap="none" anchor="ctr"/>
            <a:lstStyle/>
            <a:p>
              <a:endParaRPr lang="en-US"/>
            </a:p>
          </p:txBody>
        </p:sp>
        <p:sp>
          <p:nvSpPr>
            <p:cNvPr id="34832" name="Line 16"/>
            <p:cNvSpPr>
              <a:spLocks noChangeShapeType="1"/>
            </p:cNvSpPr>
            <p:nvPr/>
          </p:nvSpPr>
          <p:spPr bwMode="auto">
            <a:xfrm>
              <a:off x="4123" y="2602"/>
              <a:ext cx="0" cy="1284"/>
            </a:xfrm>
            <a:prstGeom prst="line">
              <a:avLst/>
            </a:prstGeom>
            <a:noFill/>
            <a:ln w="25400">
              <a:solidFill>
                <a:schemeClr val="folHlink"/>
              </a:solidFill>
              <a:prstDash val="sysDot"/>
              <a:round/>
              <a:headEnd type="triangle" w="lg" len="med"/>
              <a:tailEnd/>
            </a:ln>
          </p:spPr>
          <p:txBody>
            <a:bodyPr wrap="none" anchor="ctr"/>
            <a:lstStyle/>
            <a:p>
              <a:endParaRPr lang="en-US"/>
            </a:p>
          </p:txBody>
        </p:sp>
        <p:sp>
          <p:nvSpPr>
            <p:cNvPr id="34833" name="Text Box 17"/>
            <p:cNvSpPr txBox="1">
              <a:spLocks noChangeArrowheads="1"/>
            </p:cNvSpPr>
            <p:nvPr/>
          </p:nvSpPr>
          <p:spPr bwMode="auto">
            <a:xfrm rot="-2264635">
              <a:off x="2662" y="3084"/>
              <a:ext cx="2014" cy="442"/>
            </a:xfrm>
            <a:prstGeom prst="rect">
              <a:avLst/>
            </a:prstGeom>
            <a:noFill/>
            <a:ln w="9525">
              <a:noFill/>
              <a:miter lim="800000"/>
              <a:headEnd/>
              <a:tailEnd/>
            </a:ln>
          </p:spPr>
          <p:txBody>
            <a:bodyPr>
              <a:spAutoFit/>
            </a:bodyPr>
            <a:lstStyle/>
            <a:p>
              <a:pPr algn="ctr">
                <a:spcBef>
                  <a:spcPct val="50000"/>
                </a:spcBef>
              </a:pPr>
              <a:r>
                <a:rPr lang="en-US" sz="2000" b="1">
                  <a:solidFill>
                    <a:schemeClr val="bg1"/>
                  </a:solidFill>
                  <a:latin typeface="Arial" charset="0"/>
                </a:rPr>
                <a:t>Student’s academic development</a:t>
              </a:r>
              <a:endParaRPr lang="en-US" sz="2000">
                <a:solidFill>
                  <a:schemeClr val="bg1"/>
                </a:solidFill>
                <a:latin typeface="Arial" charset="0"/>
              </a:endParaRPr>
            </a:p>
          </p:txBody>
        </p:sp>
      </p:grpSp>
    </p:spTree>
  </p:cSld>
  <p:clrMapOvr>
    <a:masterClrMapping/>
  </p:clrMapOvr>
  <p:transition advTm="10687"/>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subTitle" idx="1"/>
          </p:nvPr>
        </p:nvSpPr>
        <p:spPr>
          <a:xfrm>
            <a:off x="1295400" y="2895600"/>
            <a:ext cx="6629400" cy="3124200"/>
          </a:xfrm>
        </p:spPr>
        <p:txBody>
          <a:bodyPr/>
          <a:lstStyle/>
          <a:p>
            <a:pPr eaLnBrk="1" hangingPunct="1">
              <a:buFont typeface="Wingdings 2" pitchFamily="18" charset="2"/>
              <a:buNone/>
            </a:pPr>
            <a:r>
              <a:rPr lang="en-US" sz="2800" smtClean="0"/>
              <a:t>Set</a:t>
            </a:r>
          </a:p>
          <a:p>
            <a:pPr eaLnBrk="1" hangingPunct="1">
              <a:buFont typeface="Wingdings 2" pitchFamily="18" charset="2"/>
              <a:buNone/>
            </a:pPr>
            <a:r>
              <a:rPr lang="en-US" sz="2800" smtClean="0"/>
              <a:t>Batik</a:t>
            </a:r>
          </a:p>
          <a:p>
            <a:pPr eaLnBrk="1" hangingPunct="1">
              <a:buFont typeface="Wingdings 2" pitchFamily="18" charset="2"/>
              <a:buNone/>
            </a:pPr>
            <a:r>
              <a:rPr lang="en-US" sz="2800" smtClean="0"/>
              <a:t>Blink</a:t>
            </a:r>
          </a:p>
          <a:p>
            <a:pPr eaLnBrk="1" hangingPunct="1">
              <a:buFont typeface="Wingdings 2" pitchFamily="18" charset="2"/>
              <a:buNone/>
            </a:pPr>
            <a:r>
              <a:rPr lang="en-US" sz="2800" smtClean="0"/>
              <a:t>Chairs</a:t>
            </a:r>
          </a:p>
          <a:p>
            <a:pPr eaLnBrk="1" hangingPunct="1">
              <a:buFont typeface="Wingdings 2" pitchFamily="18" charset="2"/>
              <a:buNone/>
            </a:pPr>
            <a:r>
              <a:rPr lang="en-US" sz="2800" smtClean="0"/>
              <a:t>Plexers</a:t>
            </a:r>
          </a:p>
          <a:p>
            <a:pPr eaLnBrk="1" hangingPunct="1">
              <a:buFont typeface="Wingdings 2" pitchFamily="18" charset="2"/>
              <a:buNone/>
            </a:pPr>
            <a:r>
              <a:rPr lang="en-US" sz="2800" smtClean="0"/>
              <a:t>Rush Hour</a:t>
            </a:r>
          </a:p>
          <a:p>
            <a:pPr eaLnBrk="1" hangingPunct="1">
              <a:buFont typeface="Wingdings 2" pitchFamily="18" charset="2"/>
              <a:buNone/>
            </a:pPr>
            <a:endParaRPr lang="en-US" sz="2800" smtClean="0"/>
          </a:p>
        </p:txBody>
      </p:sp>
      <p:sp>
        <p:nvSpPr>
          <p:cNvPr id="35843" name="Rectangle 2"/>
          <p:cNvSpPr>
            <a:spLocks noGrp="1" noChangeArrowheads="1"/>
          </p:cNvSpPr>
          <p:nvPr>
            <p:ph type="ctrTitle"/>
          </p:nvPr>
        </p:nvSpPr>
        <p:spPr>
          <a:xfrm>
            <a:off x="228600" y="228600"/>
            <a:ext cx="8686800" cy="1828800"/>
          </a:xfrm>
        </p:spPr>
        <p:txBody>
          <a:bodyPr/>
          <a:lstStyle/>
          <a:p>
            <a:pPr eaLnBrk="1" hangingPunct="1"/>
            <a:r>
              <a:rPr lang="en-US" sz="4800" b="1" smtClean="0"/>
              <a:t>IT TAKES LITTLE EFFORT TO MEET THEIR NEEDS!</a:t>
            </a:r>
          </a:p>
        </p:txBody>
      </p:sp>
    </p:spTree>
  </p:cSld>
  <p:clrMapOvr>
    <a:masterClrMapping/>
  </p:clrMapOvr>
  <p:transition advTm="8266"/>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noChangeArrowheads="1"/>
          </p:cNvSpPr>
          <p:nvPr>
            <p:ph type="subTitle" idx="1"/>
          </p:nvPr>
        </p:nvSpPr>
        <p:spPr>
          <a:xfrm>
            <a:off x="1295400" y="2895600"/>
            <a:ext cx="6629400" cy="3124200"/>
          </a:xfrm>
        </p:spPr>
        <p:txBody>
          <a:bodyPr>
            <a:normAutofit fontScale="92500" lnSpcReduction="10000"/>
          </a:bodyPr>
          <a:lstStyle/>
          <a:p>
            <a:pPr eaLnBrk="1" fontAlgn="auto" hangingPunct="1">
              <a:spcAft>
                <a:spcPts val="0"/>
              </a:spcAft>
              <a:buFont typeface="Wingdings 2"/>
              <a:buNone/>
              <a:defRPr/>
            </a:pPr>
            <a:r>
              <a:rPr lang="en-US" sz="2800" dirty="0" smtClean="0"/>
              <a:t>Chess</a:t>
            </a:r>
          </a:p>
          <a:p>
            <a:pPr eaLnBrk="1" fontAlgn="auto" hangingPunct="1">
              <a:spcAft>
                <a:spcPts val="0"/>
              </a:spcAft>
              <a:buFont typeface="Wingdings 2"/>
              <a:buNone/>
              <a:defRPr/>
            </a:pPr>
            <a:r>
              <a:rPr lang="en-US" sz="2800" dirty="0" smtClean="0"/>
              <a:t>Scrabble</a:t>
            </a:r>
          </a:p>
          <a:p>
            <a:pPr eaLnBrk="1" fontAlgn="auto" hangingPunct="1">
              <a:spcAft>
                <a:spcPts val="0"/>
              </a:spcAft>
              <a:buFont typeface="Wingdings 2"/>
              <a:buNone/>
              <a:defRPr/>
            </a:pPr>
            <a:r>
              <a:rPr lang="en-US" sz="2800" dirty="0" smtClean="0"/>
              <a:t>Battle Ship</a:t>
            </a:r>
          </a:p>
          <a:p>
            <a:pPr eaLnBrk="1" fontAlgn="auto" hangingPunct="1">
              <a:spcAft>
                <a:spcPts val="0"/>
              </a:spcAft>
              <a:buFont typeface="Wingdings 2"/>
              <a:buNone/>
              <a:defRPr/>
            </a:pPr>
            <a:r>
              <a:rPr lang="en-US" sz="2800" dirty="0" smtClean="0"/>
              <a:t>Improvisation</a:t>
            </a:r>
          </a:p>
          <a:p>
            <a:pPr eaLnBrk="1" fontAlgn="auto" hangingPunct="1">
              <a:spcAft>
                <a:spcPts val="0"/>
              </a:spcAft>
              <a:buFont typeface="Wingdings 2"/>
              <a:buNone/>
              <a:defRPr/>
            </a:pPr>
            <a:r>
              <a:rPr lang="en-US" sz="2800" dirty="0" smtClean="0"/>
              <a:t>Rubik's Cubes</a:t>
            </a:r>
          </a:p>
          <a:p>
            <a:pPr eaLnBrk="1" fontAlgn="auto" hangingPunct="1">
              <a:spcAft>
                <a:spcPts val="0"/>
              </a:spcAft>
              <a:buFont typeface="Wingdings 2"/>
              <a:buNone/>
              <a:defRPr/>
            </a:pPr>
            <a:r>
              <a:rPr lang="en-US" sz="2800" dirty="0" smtClean="0"/>
              <a:t>Jig Saw Puzzles</a:t>
            </a:r>
          </a:p>
          <a:p>
            <a:pPr eaLnBrk="1" fontAlgn="auto" hangingPunct="1">
              <a:spcAft>
                <a:spcPts val="0"/>
              </a:spcAft>
              <a:buFont typeface="Wingdings 2"/>
              <a:buNone/>
              <a:defRPr/>
            </a:pPr>
            <a:r>
              <a:rPr lang="en-US" sz="2800" dirty="0" smtClean="0"/>
              <a:t>Brain Teaser Puzzles</a:t>
            </a:r>
          </a:p>
        </p:txBody>
      </p:sp>
      <p:sp>
        <p:nvSpPr>
          <p:cNvPr id="36867" name="Rectangle 2"/>
          <p:cNvSpPr>
            <a:spLocks noGrp="1" noChangeArrowheads="1"/>
          </p:cNvSpPr>
          <p:nvPr>
            <p:ph type="ctrTitle"/>
          </p:nvPr>
        </p:nvSpPr>
        <p:spPr>
          <a:xfrm>
            <a:off x="228600" y="228600"/>
            <a:ext cx="8686800" cy="1828800"/>
          </a:xfrm>
        </p:spPr>
        <p:txBody>
          <a:bodyPr/>
          <a:lstStyle/>
          <a:p>
            <a:pPr eaLnBrk="1" hangingPunct="1"/>
            <a:r>
              <a:rPr lang="en-US" sz="4800" b="1" smtClean="0"/>
              <a:t>IT TAKES LITTLE EFFORT TO MEET THEIR NEEDS!</a:t>
            </a:r>
          </a:p>
        </p:txBody>
      </p:sp>
    </p:spTree>
  </p:cSld>
  <p:clrMapOvr>
    <a:masterClrMapping/>
  </p:clrMapOvr>
  <p:transition advTm="9093"/>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22238"/>
            <a:ext cx="7543800" cy="1095375"/>
          </a:xfrm>
        </p:spPr>
        <p:txBody>
          <a:bodyPr/>
          <a:lstStyle/>
          <a:p>
            <a:pPr eaLnBrk="1" hangingPunct="1"/>
            <a:r>
              <a:rPr lang="en-US" smtClean="0"/>
              <a:t>CHARACTERISTICS</a:t>
            </a:r>
          </a:p>
        </p:txBody>
      </p:sp>
      <p:sp>
        <p:nvSpPr>
          <p:cNvPr id="13315" name="Rectangle 3"/>
          <p:cNvSpPr>
            <a:spLocks noGrp="1" noChangeArrowheads="1"/>
          </p:cNvSpPr>
          <p:nvPr>
            <p:ph idx="1"/>
          </p:nvPr>
        </p:nvSpPr>
        <p:spPr/>
        <p:txBody>
          <a:bodyPr/>
          <a:lstStyle/>
          <a:p>
            <a:pPr eaLnBrk="1" hangingPunct="1">
              <a:lnSpc>
                <a:spcPct val="90000"/>
              </a:lnSpc>
              <a:spcBef>
                <a:spcPct val="40000"/>
              </a:spcBef>
            </a:pPr>
            <a:r>
              <a:rPr lang="en-US" smtClean="0"/>
              <a:t>Passionate</a:t>
            </a:r>
          </a:p>
          <a:p>
            <a:pPr eaLnBrk="1" hangingPunct="1">
              <a:lnSpc>
                <a:spcPct val="90000"/>
              </a:lnSpc>
              <a:spcBef>
                <a:spcPct val="40000"/>
              </a:spcBef>
            </a:pPr>
            <a:r>
              <a:rPr lang="en-US" smtClean="0"/>
              <a:t>Critical of Self and Others</a:t>
            </a:r>
          </a:p>
          <a:p>
            <a:pPr eaLnBrk="1" hangingPunct="1">
              <a:lnSpc>
                <a:spcPct val="90000"/>
              </a:lnSpc>
              <a:spcBef>
                <a:spcPct val="40000"/>
              </a:spcBef>
            </a:pPr>
            <a:r>
              <a:rPr lang="en-US" smtClean="0"/>
              <a:t>Always in Motion</a:t>
            </a:r>
          </a:p>
          <a:p>
            <a:pPr eaLnBrk="1" hangingPunct="1">
              <a:lnSpc>
                <a:spcPct val="90000"/>
              </a:lnSpc>
              <a:spcBef>
                <a:spcPct val="40000"/>
              </a:spcBef>
            </a:pPr>
            <a:r>
              <a:rPr lang="en-US" smtClean="0"/>
              <a:t>Interested in Wide Range of Topics, Wants to Know Everything</a:t>
            </a:r>
          </a:p>
          <a:p>
            <a:pPr eaLnBrk="1" hangingPunct="1">
              <a:lnSpc>
                <a:spcPct val="90000"/>
              </a:lnSpc>
              <a:spcBef>
                <a:spcPct val="40000"/>
              </a:spcBef>
            </a:pPr>
            <a:r>
              <a:rPr lang="en-US" smtClean="0"/>
              <a:t>Advanced Sense of Humor</a:t>
            </a:r>
          </a:p>
          <a:p>
            <a:pPr eaLnBrk="1" hangingPunct="1">
              <a:lnSpc>
                <a:spcPct val="90000"/>
              </a:lnSpc>
              <a:spcBef>
                <a:spcPct val="40000"/>
              </a:spcBef>
            </a:pPr>
            <a:r>
              <a:rPr lang="en-US" smtClean="0"/>
              <a:t>Leadership Abilities</a:t>
            </a:r>
          </a:p>
          <a:p>
            <a:pPr eaLnBrk="1" hangingPunct="1">
              <a:lnSpc>
                <a:spcPct val="90000"/>
              </a:lnSpc>
              <a:spcBef>
                <a:spcPct val="40000"/>
              </a:spcBef>
            </a:pPr>
            <a:endParaRPr lang="en-US" smtClean="0"/>
          </a:p>
          <a:p>
            <a:pPr eaLnBrk="1" hangingPunct="1">
              <a:lnSpc>
                <a:spcPct val="90000"/>
              </a:lnSpc>
            </a:pPr>
            <a:endParaRPr lang="en-US" smtClean="0"/>
          </a:p>
        </p:txBody>
      </p:sp>
    </p:spTree>
  </p:cSld>
  <p:clrMapOvr>
    <a:masterClrMapping/>
  </p:clrMapOvr>
  <p:transition advTm="8985"/>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EXPO Policies	</a:t>
            </a:r>
          </a:p>
        </p:txBody>
      </p:sp>
      <p:sp>
        <p:nvSpPr>
          <p:cNvPr id="37891" name="Rectangle 3"/>
          <p:cNvSpPr>
            <a:spLocks noGrp="1" noChangeArrowheads="1"/>
          </p:cNvSpPr>
          <p:nvPr>
            <p:ph idx="1"/>
          </p:nvPr>
        </p:nvSpPr>
        <p:spPr/>
        <p:txBody>
          <a:bodyPr/>
          <a:lstStyle/>
          <a:p>
            <a:pPr eaLnBrk="1" hangingPunct="1"/>
            <a:r>
              <a:rPr lang="en-US" smtClean="0"/>
              <a:t>Furlough</a:t>
            </a:r>
          </a:p>
          <a:p>
            <a:pPr eaLnBrk="1" hangingPunct="1"/>
            <a:r>
              <a:rPr lang="en-US" smtClean="0"/>
              <a:t>Probation</a:t>
            </a:r>
          </a:p>
          <a:p>
            <a:pPr eaLnBrk="1" hangingPunct="1"/>
            <a:r>
              <a:rPr lang="en-US" smtClean="0"/>
              <a:t>Reporting progress in EXPO</a:t>
            </a:r>
          </a:p>
          <a:p>
            <a:pPr eaLnBrk="1" hangingPunct="1"/>
            <a:r>
              <a:rPr lang="en-US" smtClean="0"/>
              <a:t>Expectations</a:t>
            </a:r>
          </a:p>
        </p:txBody>
      </p:sp>
    </p:spTree>
  </p:cSld>
  <p:clrMapOvr>
    <a:masterClrMapping/>
  </p:clrMapOvr>
  <p:transition advTm="10469"/>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8229600" cy="766762"/>
          </a:xfrm>
        </p:spPr>
        <p:txBody>
          <a:bodyPr/>
          <a:lstStyle/>
          <a:p>
            <a:pPr eaLnBrk="1" hangingPunct="1"/>
            <a:r>
              <a:rPr lang="en-US" smtClean="0">
                <a:solidFill>
                  <a:srgbClr val="7B9899"/>
                </a:solidFill>
              </a:rPr>
              <a:t>GIFTED RESOURCES</a:t>
            </a:r>
          </a:p>
        </p:txBody>
      </p:sp>
      <p:sp>
        <p:nvSpPr>
          <p:cNvPr id="201731" name="Rectangle 3"/>
          <p:cNvSpPr>
            <a:spLocks noGrp="1" noChangeArrowheads="1"/>
          </p:cNvSpPr>
          <p:nvPr>
            <p:ph sz="quarter" idx="1"/>
          </p:nvPr>
        </p:nvSpPr>
        <p:spPr>
          <a:xfrm>
            <a:off x="457200" y="1447800"/>
            <a:ext cx="8229600" cy="5410200"/>
          </a:xfrm>
        </p:spPr>
        <p:txBody>
          <a:bodyPr>
            <a:normAutofit fontScale="92500" lnSpcReduction="20000"/>
          </a:bodyPr>
          <a:lstStyle/>
          <a:p>
            <a:pPr marL="274320" indent="-274320" eaLnBrk="1" fontAlgn="auto" hangingPunct="1">
              <a:lnSpc>
                <a:spcPct val="90000"/>
              </a:lnSpc>
              <a:spcAft>
                <a:spcPts val="0"/>
              </a:spcAft>
              <a:buFont typeface="Wingdings 2"/>
              <a:buChar char=""/>
              <a:defRPr/>
            </a:pPr>
            <a:r>
              <a:rPr lang="en-US" dirty="0" smtClean="0">
                <a:hlinkClick r:id="rId3"/>
              </a:rPr>
              <a:t>www.mindwareonline.com</a:t>
            </a:r>
            <a:endParaRPr lang="en-US" dirty="0" smtClean="0"/>
          </a:p>
          <a:p>
            <a:pPr marL="274320" indent="-274320" eaLnBrk="1" fontAlgn="auto" hangingPunct="1">
              <a:lnSpc>
                <a:spcPct val="90000"/>
              </a:lnSpc>
              <a:spcAft>
                <a:spcPts val="0"/>
              </a:spcAft>
              <a:buFont typeface="Wingdings 2"/>
              <a:buChar char=""/>
              <a:defRPr/>
            </a:pPr>
            <a:r>
              <a:rPr lang="en-US" dirty="0" smtClean="0">
                <a:hlinkClick r:id="rId4"/>
              </a:rPr>
              <a:t>www.piecesoflearning.com</a:t>
            </a:r>
            <a:endParaRPr lang="en-US" dirty="0" smtClean="0"/>
          </a:p>
          <a:p>
            <a:pPr marL="274320" indent="-274320" eaLnBrk="1" fontAlgn="auto" hangingPunct="1">
              <a:lnSpc>
                <a:spcPct val="90000"/>
              </a:lnSpc>
              <a:spcAft>
                <a:spcPts val="0"/>
              </a:spcAft>
              <a:buFont typeface="Wingdings 2"/>
              <a:buChar char=""/>
              <a:defRPr/>
            </a:pPr>
            <a:r>
              <a:rPr lang="en-US" dirty="0" smtClean="0">
                <a:hlinkClick r:id="rId5"/>
              </a:rPr>
              <a:t>www.engine-uity.com</a:t>
            </a:r>
            <a:endParaRPr lang="en-US" dirty="0" smtClean="0"/>
          </a:p>
          <a:p>
            <a:pPr marL="274320" indent="-274320" eaLnBrk="1" fontAlgn="auto" hangingPunct="1">
              <a:lnSpc>
                <a:spcPct val="90000"/>
              </a:lnSpc>
              <a:spcAft>
                <a:spcPts val="0"/>
              </a:spcAft>
              <a:buFont typeface="Wingdings 2"/>
              <a:buChar char=""/>
              <a:defRPr/>
            </a:pPr>
            <a:r>
              <a:rPr lang="en-US" dirty="0" smtClean="0">
                <a:hlinkClick r:id="rId6"/>
              </a:rPr>
              <a:t>www.tinmanpress.com</a:t>
            </a:r>
            <a:endParaRPr lang="en-US" dirty="0" smtClean="0"/>
          </a:p>
          <a:p>
            <a:pPr marL="274320" indent="-274320" eaLnBrk="1" fontAlgn="auto" hangingPunct="1">
              <a:lnSpc>
                <a:spcPct val="90000"/>
              </a:lnSpc>
              <a:spcAft>
                <a:spcPts val="0"/>
              </a:spcAft>
              <a:buFont typeface="Wingdings 2"/>
              <a:buChar char=""/>
              <a:defRPr/>
            </a:pPr>
            <a:r>
              <a:rPr lang="en-US" dirty="0" smtClean="0">
                <a:hlinkClick r:id="rId7"/>
              </a:rPr>
              <a:t>www.edimpressions.com</a:t>
            </a:r>
            <a:endParaRPr lang="en-US" dirty="0" smtClean="0"/>
          </a:p>
          <a:p>
            <a:pPr marL="274320" indent="-274320" eaLnBrk="1" fontAlgn="auto" hangingPunct="1">
              <a:lnSpc>
                <a:spcPct val="90000"/>
              </a:lnSpc>
              <a:spcAft>
                <a:spcPts val="0"/>
              </a:spcAft>
              <a:buFont typeface="Wingdings 2"/>
              <a:buChar char=""/>
              <a:defRPr/>
            </a:pPr>
            <a:r>
              <a:rPr lang="en-US" dirty="0" smtClean="0">
                <a:hlinkClick r:id="rId8"/>
              </a:rPr>
              <a:t>www.criticalthinking.com</a:t>
            </a:r>
            <a:endParaRPr lang="en-US" dirty="0" smtClean="0"/>
          </a:p>
          <a:p>
            <a:pPr marL="274320" indent="-274320" eaLnBrk="1" fontAlgn="auto" hangingPunct="1">
              <a:lnSpc>
                <a:spcPct val="90000"/>
              </a:lnSpc>
              <a:spcAft>
                <a:spcPts val="0"/>
              </a:spcAft>
              <a:buFont typeface="Wingdings 2"/>
              <a:buChar char=""/>
              <a:defRPr/>
            </a:pPr>
            <a:r>
              <a:rPr lang="en-US" dirty="0" smtClean="0">
                <a:hlinkClick r:id="rId9"/>
              </a:rPr>
              <a:t>www.giftedbooks.com</a:t>
            </a:r>
            <a:endParaRPr lang="en-US" dirty="0" smtClean="0"/>
          </a:p>
          <a:p>
            <a:pPr marL="274320" indent="-274320" eaLnBrk="1" fontAlgn="auto" hangingPunct="1">
              <a:lnSpc>
                <a:spcPct val="90000"/>
              </a:lnSpc>
              <a:spcAft>
                <a:spcPts val="0"/>
              </a:spcAft>
              <a:buFont typeface="Wingdings 2"/>
              <a:buChar char=""/>
              <a:defRPr/>
            </a:pPr>
            <a:r>
              <a:rPr lang="en-US" dirty="0" smtClean="0">
                <a:hlinkClick r:id="rId10"/>
              </a:rPr>
              <a:t>www.kingore.com</a:t>
            </a:r>
            <a:endParaRPr lang="en-US" dirty="0" smtClean="0"/>
          </a:p>
          <a:p>
            <a:pPr marL="274320" indent="-274320" eaLnBrk="1" fontAlgn="auto" hangingPunct="1">
              <a:lnSpc>
                <a:spcPct val="90000"/>
              </a:lnSpc>
              <a:spcAft>
                <a:spcPts val="0"/>
              </a:spcAft>
              <a:buFont typeface="Wingdings 2"/>
              <a:buChar char=""/>
              <a:defRPr/>
            </a:pPr>
            <a:r>
              <a:rPr lang="en-US" dirty="0" smtClean="0">
                <a:hlinkClick r:id="rId11"/>
              </a:rPr>
              <a:t>www.txgifted.org</a:t>
            </a:r>
            <a:endParaRPr lang="en-US" dirty="0" smtClean="0"/>
          </a:p>
          <a:p>
            <a:pPr marL="274320" indent="-274320" eaLnBrk="1" fontAlgn="auto" hangingPunct="1">
              <a:lnSpc>
                <a:spcPct val="90000"/>
              </a:lnSpc>
              <a:spcAft>
                <a:spcPts val="0"/>
              </a:spcAft>
              <a:buFont typeface="Wingdings 2"/>
              <a:buChar char=""/>
              <a:defRPr/>
            </a:pPr>
            <a:r>
              <a:rPr lang="en-US" dirty="0" smtClean="0">
                <a:hlinkClick r:id="rId12"/>
              </a:rPr>
              <a:t>www.tea.state.tx.us/gted</a:t>
            </a:r>
            <a:endParaRPr lang="en-US" dirty="0" smtClean="0"/>
          </a:p>
          <a:p>
            <a:pPr marL="274320" indent="-274320" eaLnBrk="1" fontAlgn="auto" hangingPunct="1">
              <a:lnSpc>
                <a:spcPct val="90000"/>
              </a:lnSpc>
              <a:spcAft>
                <a:spcPts val="0"/>
              </a:spcAft>
              <a:buFont typeface="Wingdings 2"/>
              <a:buChar char=""/>
              <a:defRPr/>
            </a:pPr>
            <a:r>
              <a:rPr lang="en-US" dirty="0" smtClean="0">
                <a:hlinkClick r:id="rId13"/>
              </a:rPr>
              <a:t>www.nagc.org</a:t>
            </a:r>
            <a:endParaRPr lang="en-US" dirty="0" smtClean="0"/>
          </a:p>
          <a:p>
            <a:pPr marL="274320" indent="-274320" eaLnBrk="1" fontAlgn="auto" hangingPunct="1">
              <a:lnSpc>
                <a:spcPct val="90000"/>
              </a:lnSpc>
              <a:spcAft>
                <a:spcPts val="0"/>
              </a:spcAft>
              <a:buFont typeface="Wingdings 2"/>
              <a:buChar char=""/>
              <a:defRPr/>
            </a:pPr>
            <a:r>
              <a:rPr lang="en-US" dirty="0" smtClean="0">
                <a:hlinkClick r:id="rId14"/>
              </a:rPr>
              <a:t>www.dentonisd.org/expo</a:t>
            </a:r>
            <a:endParaRPr lang="en-US" dirty="0" smtClean="0"/>
          </a:p>
          <a:p>
            <a:pPr marL="274320" indent="-274320" eaLnBrk="1" fontAlgn="auto" hangingPunct="1">
              <a:lnSpc>
                <a:spcPct val="90000"/>
              </a:lnSpc>
              <a:spcAft>
                <a:spcPts val="0"/>
              </a:spcAft>
              <a:buFont typeface="Wingdings 2"/>
              <a:buChar char=""/>
              <a:defRPr/>
            </a:pPr>
            <a:endParaRPr lang="en-US" dirty="0" smtClean="0"/>
          </a:p>
          <a:p>
            <a:pPr marL="274320" indent="-274320" eaLnBrk="1" fontAlgn="auto" hangingPunct="1">
              <a:lnSpc>
                <a:spcPct val="90000"/>
              </a:lnSpc>
              <a:spcAft>
                <a:spcPts val="0"/>
              </a:spcAft>
              <a:buFont typeface="Wingdings" pitchFamily="2" charset="2"/>
              <a:buNone/>
              <a:defRPr/>
            </a:pPr>
            <a:endParaRPr lang="en-US" dirty="0" smtClean="0"/>
          </a:p>
          <a:p>
            <a:pPr marL="274320" indent="-274320" eaLnBrk="1" fontAlgn="auto" hangingPunct="1">
              <a:lnSpc>
                <a:spcPct val="90000"/>
              </a:lnSpc>
              <a:spcAft>
                <a:spcPts val="0"/>
              </a:spcAft>
              <a:buFont typeface="Wingdings" pitchFamily="2" charset="2"/>
              <a:buNone/>
              <a:defRPr/>
            </a:pPr>
            <a:endParaRPr lang="en-US" dirty="0" smtClean="0"/>
          </a:p>
          <a:p>
            <a:pPr marL="274320" indent="-274320" eaLnBrk="1" fontAlgn="auto" hangingPunct="1">
              <a:lnSpc>
                <a:spcPct val="90000"/>
              </a:lnSpc>
              <a:spcAft>
                <a:spcPts val="0"/>
              </a:spcAft>
              <a:buFont typeface="Wingdings 2"/>
              <a:buChar char=""/>
              <a:defRPr/>
            </a:pPr>
            <a:endParaRPr lang="en-US" dirty="0" smtClean="0"/>
          </a:p>
        </p:txBody>
      </p:sp>
    </p:spTree>
  </p:cSld>
  <p:clrMapOvr>
    <a:masterClrMapping/>
  </p:clrMapOvr>
  <p:transition advTm="11109"/>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3"/>
          <p:cNvSpPr txBox="1">
            <a:spLocks noChangeArrowheads="1"/>
          </p:cNvSpPr>
          <p:nvPr/>
        </p:nvSpPr>
        <p:spPr bwMode="auto">
          <a:xfrm>
            <a:off x="8382000" y="609600"/>
            <a:ext cx="184150" cy="369888"/>
          </a:xfrm>
          <a:prstGeom prst="rect">
            <a:avLst/>
          </a:prstGeom>
          <a:noFill/>
          <a:ln w="9525">
            <a:noFill/>
            <a:miter lim="800000"/>
            <a:headEnd/>
            <a:tailEnd/>
          </a:ln>
        </p:spPr>
        <p:txBody>
          <a:bodyPr wrap="none">
            <a:spAutoFit/>
          </a:bodyPr>
          <a:lstStyle/>
          <a:p>
            <a:endParaRPr lang="en-US"/>
          </a:p>
        </p:txBody>
      </p:sp>
      <p:sp>
        <p:nvSpPr>
          <p:cNvPr id="39939" name="Rectangle 2"/>
          <p:cNvSpPr>
            <a:spLocks noGrp="1" noChangeArrowheads="1"/>
          </p:cNvSpPr>
          <p:nvPr>
            <p:ph type="title"/>
          </p:nvPr>
        </p:nvSpPr>
        <p:spPr>
          <a:xfrm>
            <a:off x="152400" y="122238"/>
            <a:ext cx="8991600" cy="1249362"/>
          </a:xfrm>
        </p:spPr>
        <p:txBody>
          <a:bodyPr/>
          <a:lstStyle/>
          <a:p>
            <a:pPr eaLnBrk="1" hangingPunct="1"/>
            <a:r>
              <a:rPr lang="en-US" smtClean="0">
                <a:solidFill>
                  <a:srgbClr val="0070C0"/>
                </a:solidFill>
              </a:rPr>
              <a:t>FOR FURTHER ASSISTANCE…</a:t>
            </a:r>
          </a:p>
        </p:txBody>
      </p:sp>
      <p:sp>
        <p:nvSpPr>
          <p:cNvPr id="39940" name="Rectangle 3"/>
          <p:cNvSpPr>
            <a:spLocks noGrp="1" noChangeArrowheads="1"/>
          </p:cNvSpPr>
          <p:nvPr>
            <p:ph idx="1"/>
          </p:nvPr>
        </p:nvSpPr>
        <p:spPr>
          <a:xfrm>
            <a:off x="0" y="1295400"/>
            <a:ext cx="8686800" cy="5562600"/>
          </a:xfrm>
        </p:spPr>
        <p:txBody>
          <a:bodyPr/>
          <a:lstStyle/>
          <a:p>
            <a:pPr eaLnBrk="1" hangingPunct="1"/>
            <a:r>
              <a:rPr lang="en-US" sz="2800" smtClean="0"/>
              <a:t>Please feel free to contact me for more detail on any concept presented today.</a:t>
            </a:r>
          </a:p>
          <a:p>
            <a:pPr eaLnBrk="1" hangingPunct="1"/>
            <a:r>
              <a:rPr lang="en-US" sz="2800" smtClean="0"/>
              <a:t>I will be happy to visit with you anytime you have a question. You may also contact:</a:t>
            </a:r>
          </a:p>
          <a:p>
            <a:pPr eaLnBrk="1" hangingPunct="1"/>
            <a:r>
              <a:rPr lang="en-US" sz="2800" smtClean="0"/>
              <a:t>Mary Chancellor, EXPO Coordinator EC-12</a:t>
            </a:r>
          </a:p>
          <a:p>
            <a:pPr eaLnBrk="1" hangingPunct="1">
              <a:buFont typeface="Wingdings 2" pitchFamily="18" charset="2"/>
              <a:buNone/>
            </a:pPr>
            <a:r>
              <a:rPr lang="en-US" sz="2800" smtClean="0"/>
              <a:t>	Professional Development Center</a:t>
            </a:r>
          </a:p>
          <a:p>
            <a:pPr eaLnBrk="1" hangingPunct="1">
              <a:buFont typeface="Wingdings 2" pitchFamily="18" charset="2"/>
              <a:buNone/>
            </a:pPr>
            <a:r>
              <a:rPr lang="en-US" sz="2800" smtClean="0"/>
              <a:t>	1212 Bolivar</a:t>
            </a:r>
          </a:p>
          <a:p>
            <a:pPr eaLnBrk="1" hangingPunct="1">
              <a:buFont typeface="Wingdings 2" pitchFamily="18" charset="2"/>
              <a:buNone/>
            </a:pPr>
            <a:r>
              <a:rPr lang="en-US" sz="2800" smtClean="0"/>
              <a:t>	Denton, TX  76201</a:t>
            </a:r>
          </a:p>
          <a:p>
            <a:pPr eaLnBrk="1" hangingPunct="1">
              <a:buFont typeface="Wingdings 2" pitchFamily="18" charset="2"/>
              <a:buNone/>
            </a:pPr>
            <a:r>
              <a:rPr lang="en-US" sz="2800" smtClean="0"/>
              <a:t>	940-369-0678</a:t>
            </a:r>
          </a:p>
          <a:p>
            <a:pPr eaLnBrk="1" hangingPunct="1">
              <a:buFont typeface="Wingdings 2" pitchFamily="18" charset="2"/>
              <a:buNone/>
            </a:pPr>
            <a:r>
              <a:rPr lang="en-US" sz="2800" smtClean="0"/>
              <a:t>	</a:t>
            </a:r>
            <a:r>
              <a:rPr lang="en-US" sz="2800" smtClean="0">
                <a:hlinkClick r:id="rId3"/>
              </a:rPr>
              <a:t>mchancellor@dentonisd.org</a:t>
            </a:r>
            <a:endParaRPr lang="en-US" sz="2800" smtClean="0"/>
          </a:p>
          <a:p>
            <a:pPr eaLnBrk="1" hangingPunct="1">
              <a:buFont typeface="Wingdings 2" pitchFamily="18" charset="2"/>
              <a:buNone/>
            </a:pPr>
            <a:r>
              <a:rPr lang="en-US" sz="2800" smtClean="0"/>
              <a:t>	</a:t>
            </a:r>
            <a:r>
              <a:rPr lang="en-US" sz="2800" smtClean="0">
                <a:hlinkClick r:id="rId4"/>
              </a:rPr>
              <a:t>www.dentonisd.org/expo</a:t>
            </a:r>
            <a:endParaRPr lang="en-US" sz="2800" smtClean="0"/>
          </a:p>
          <a:p>
            <a:pPr eaLnBrk="1" hangingPunct="1"/>
            <a:endParaRPr lang="en-US" sz="2800" smtClean="0"/>
          </a:p>
          <a:p>
            <a:pPr eaLnBrk="1" hangingPunct="1"/>
            <a:endParaRPr lang="en-US" sz="2800" smtClean="0"/>
          </a:p>
        </p:txBody>
      </p:sp>
    </p:spTree>
  </p:cSld>
  <p:clrMapOvr>
    <a:masterClrMapping/>
  </p:clrMapOvr>
  <p:transition advTm="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676400" y="606425"/>
          <a:ext cx="7162800" cy="5503863"/>
        </p:xfrm>
        <a:graphic>
          <a:graphicData uri="http://schemas.openxmlformats.org/presentationml/2006/ole">
            <mc:AlternateContent xmlns:mc="http://schemas.openxmlformats.org/markup-compatibility/2006">
              <mc:Choice xmlns:v="urn:schemas-microsoft-com:vml" Requires="v">
                <p:oleObj spid="_x0000_s1027" name="Chart" r:id="rId4" imgW="6096000" imgH="4076700" progId="MSGraph.Chart.8">
                  <p:embed followColorScheme="full"/>
                </p:oleObj>
              </mc:Choice>
              <mc:Fallback>
                <p:oleObj name="Chart" r:id="rId4" imgW="6096000" imgH="4076700"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606425"/>
                        <a:ext cx="7162800" cy="5503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advTm="1064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pPr eaLnBrk="1" hangingPunct="1"/>
            <a:r>
              <a:rPr lang="en-US" b="1" smtClean="0"/>
              <a:t>Scholarliness</a:t>
            </a:r>
          </a:p>
        </p:txBody>
      </p:sp>
    </p:spTree>
  </p:cSld>
  <p:clrMapOvr>
    <a:masterClrMapping/>
  </p:clrMapOvr>
  <p:transition advTm="561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r>
              <a:rPr lang="en-US" smtClean="0"/>
              <a:t>Thirsts for Knowledge</a:t>
            </a:r>
          </a:p>
        </p:txBody>
      </p:sp>
      <p:sp>
        <p:nvSpPr>
          <p:cNvPr id="15363" name="Rectangle 6"/>
          <p:cNvSpPr>
            <a:spLocks noGrp="1" noChangeArrowheads="1"/>
          </p:cNvSpPr>
          <p:nvPr>
            <p:ph type="body" sz="half" idx="2"/>
          </p:nvPr>
        </p:nvSpPr>
        <p:spPr>
          <a:xfrm>
            <a:off x="3352800" y="2017713"/>
            <a:ext cx="5602288" cy="4114800"/>
          </a:xfrm>
        </p:spPr>
        <p:txBody>
          <a:bodyPr/>
          <a:lstStyle/>
          <a:p>
            <a:pPr eaLnBrk="1" hangingPunct="1"/>
            <a:r>
              <a:rPr lang="en-US" sz="2800" smtClean="0"/>
              <a:t>Develops a passion for a topic or discipline</a:t>
            </a:r>
          </a:p>
          <a:p>
            <a:pPr eaLnBrk="1" hangingPunct="1"/>
            <a:r>
              <a:rPr lang="en-US" sz="2800" smtClean="0"/>
              <a:t>Commits to test knowledge through experience and persistence</a:t>
            </a:r>
          </a:p>
          <a:p>
            <a:pPr eaLnBrk="1" hangingPunct="1"/>
            <a:r>
              <a:rPr lang="en-US" sz="2800" smtClean="0"/>
              <a:t>Keeps a list of unanswered questions for future investigations</a:t>
            </a:r>
          </a:p>
        </p:txBody>
      </p:sp>
      <p:pic>
        <p:nvPicPr>
          <p:cNvPr id="15364" name="Picture 7" descr="thirsts for knowledge"/>
          <p:cNvPicPr>
            <a:picLocks noGrp="1" noChangeAspect="1" noChangeArrowheads="1"/>
          </p:cNvPicPr>
          <p:nvPr>
            <p:ph sz="half" idx="1"/>
          </p:nvPr>
        </p:nvPicPr>
        <p:blipFill>
          <a:blip r:embed="rId3"/>
          <a:srcRect b="26813"/>
          <a:stretch>
            <a:fillRect/>
          </a:stretch>
        </p:blipFill>
        <p:spPr>
          <a:xfrm>
            <a:off x="228600" y="2017713"/>
            <a:ext cx="3581400" cy="4535487"/>
          </a:xfrm>
          <a:noFill/>
        </p:spPr>
      </p:pic>
    </p:spTree>
  </p:cSld>
  <p:clrMapOvr>
    <a:masterClrMapping/>
  </p:clrMapOvr>
  <p:transition advTm="10422"/>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r>
              <a:rPr lang="en-US" smtClean="0"/>
              <a:t>Asks Good Questions</a:t>
            </a:r>
          </a:p>
        </p:txBody>
      </p:sp>
      <p:sp>
        <p:nvSpPr>
          <p:cNvPr id="16387" name="Rectangle 5"/>
          <p:cNvSpPr>
            <a:spLocks noGrp="1" noChangeArrowheads="1"/>
          </p:cNvSpPr>
          <p:nvPr>
            <p:ph type="body" sz="half" idx="1"/>
          </p:nvPr>
        </p:nvSpPr>
        <p:spPr>
          <a:xfrm>
            <a:off x="533400" y="2017713"/>
            <a:ext cx="5334000" cy="4114800"/>
          </a:xfrm>
        </p:spPr>
        <p:txBody>
          <a:bodyPr/>
          <a:lstStyle/>
          <a:p>
            <a:pPr eaLnBrk="1" hangingPunct="1"/>
            <a:r>
              <a:rPr lang="en-US" sz="2800" smtClean="0"/>
              <a:t>Learns to ask questions that are factual, analytical, and evaluative</a:t>
            </a:r>
          </a:p>
          <a:p>
            <a:pPr eaLnBrk="1" hangingPunct="1"/>
            <a:r>
              <a:rPr lang="en-US" sz="2800" smtClean="0"/>
              <a:t>Asks questions of peers rather than just to teacher</a:t>
            </a:r>
          </a:p>
          <a:p>
            <a:pPr eaLnBrk="1" hangingPunct="1"/>
            <a:r>
              <a:rPr lang="en-US" sz="2800" smtClean="0"/>
              <a:t>Formulates questions about the material while reading and studying and keeps a list of unanswered questions</a:t>
            </a:r>
          </a:p>
        </p:txBody>
      </p:sp>
      <p:pic>
        <p:nvPicPr>
          <p:cNvPr id="16388" name="Picture 7" descr="Asks Good Questions"/>
          <p:cNvPicPr>
            <a:picLocks noGrp="1" noChangeAspect="1" noChangeArrowheads="1"/>
          </p:cNvPicPr>
          <p:nvPr>
            <p:ph sz="half" idx="2"/>
          </p:nvPr>
        </p:nvPicPr>
        <p:blipFill>
          <a:blip r:embed="rId3"/>
          <a:srcRect b="19406"/>
          <a:stretch>
            <a:fillRect/>
          </a:stretch>
        </p:blipFill>
        <p:spPr>
          <a:xfrm>
            <a:off x="5969000" y="2017713"/>
            <a:ext cx="2946400" cy="3468687"/>
          </a:xfrm>
          <a:noFill/>
        </p:spPr>
      </p:pic>
    </p:spTree>
  </p:cSld>
  <p:clrMapOvr>
    <a:masterClrMapping/>
  </p:clrMapOvr>
  <p:transition advTm="10531"/>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pPr eaLnBrk="1" hangingPunct="1"/>
            <a:r>
              <a:rPr lang="en-US" smtClean="0"/>
              <a:t>Brings Tools</a:t>
            </a:r>
          </a:p>
        </p:txBody>
      </p:sp>
      <p:sp>
        <p:nvSpPr>
          <p:cNvPr id="17411" name="Rectangle 5"/>
          <p:cNvSpPr>
            <a:spLocks noGrp="1" noChangeArrowheads="1"/>
          </p:cNvSpPr>
          <p:nvPr>
            <p:ph type="body" sz="half" idx="1"/>
          </p:nvPr>
        </p:nvSpPr>
        <p:spPr>
          <a:xfrm>
            <a:off x="609600" y="2017713"/>
            <a:ext cx="5181600" cy="4114800"/>
          </a:xfrm>
        </p:spPr>
        <p:txBody>
          <a:bodyPr/>
          <a:lstStyle/>
          <a:p>
            <a:pPr eaLnBrk="1" hangingPunct="1"/>
            <a:r>
              <a:rPr lang="en-US" sz="2800" smtClean="0"/>
              <a:t>Brings materials to class</a:t>
            </a:r>
          </a:p>
          <a:p>
            <a:pPr eaLnBrk="1" hangingPunct="1"/>
            <a:r>
              <a:rPr lang="en-US" sz="2800" smtClean="0"/>
              <a:t>Possesses insatiable curiosity and a willingness to be a risk taker</a:t>
            </a:r>
          </a:p>
          <a:p>
            <a:pPr eaLnBrk="1" hangingPunct="1"/>
            <a:r>
              <a:rPr lang="en-US" sz="2800" smtClean="0"/>
              <a:t>Embraces ambiguity and values effort</a:t>
            </a:r>
          </a:p>
        </p:txBody>
      </p:sp>
      <p:pic>
        <p:nvPicPr>
          <p:cNvPr id="17412" name="Picture 7" descr="Brings tools"/>
          <p:cNvPicPr>
            <a:picLocks noGrp="1" noChangeAspect="1" noChangeArrowheads="1"/>
          </p:cNvPicPr>
          <p:nvPr>
            <p:ph sz="half" idx="2"/>
          </p:nvPr>
        </p:nvPicPr>
        <p:blipFill>
          <a:blip r:embed="rId3"/>
          <a:srcRect l="7909" r="8984" b="24962"/>
          <a:stretch>
            <a:fillRect/>
          </a:stretch>
        </p:blipFill>
        <p:spPr>
          <a:xfrm>
            <a:off x="6019800" y="2093913"/>
            <a:ext cx="3048000" cy="3621087"/>
          </a:xfrm>
          <a:noFill/>
        </p:spPr>
      </p:pic>
    </p:spTree>
  </p:cSld>
  <p:clrMapOvr>
    <a:masterClrMapping/>
  </p:clrMapOvr>
  <p:transition advTm="10562"/>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pPr eaLnBrk="1" hangingPunct="1"/>
            <a:r>
              <a:rPr lang="en-US" smtClean="0"/>
              <a:t>Sees from Different Perspectives</a:t>
            </a:r>
          </a:p>
        </p:txBody>
      </p:sp>
      <p:sp>
        <p:nvSpPr>
          <p:cNvPr id="18435" name="Rectangle 6"/>
          <p:cNvSpPr>
            <a:spLocks noGrp="1" noChangeArrowheads="1"/>
          </p:cNvSpPr>
          <p:nvPr>
            <p:ph type="body" sz="half" idx="2"/>
          </p:nvPr>
        </p:nvSpPr>
        <p:spPr>
          <a:xfrm>
            <a:off x="3657600" y="2017713"/>
            <a:ext cx="5297488" cy="4535487"/>
          </a:xfrm>
        </p:spPr>
        <p:txBody>
          <a:bodyPr/>
          <a:lstStyle/>
          <a:p>
            <a:pPr eaLnBrk="1" hangingPunct="1"/>
            <a:r>
              <a:rPr lang="en-US" sz="2800" smtClean="0"/>
              <a:t>Develops intellectual empathy (reasons from the premises, assumptions, and ideas of others)</a:t>
            </a:r>
          </a:p>
          <a:p>
            <a:pPr eaLnBrk="1" hangingPunct="1"/>
            <a:r>
              <a:rPr lang="en-US" sz="2800" smtClean="0"/>
              <a:t>Researches ideas from different authors, time periods, and/or historians</a:t>
            </a:r>
          </a:p>
          <a:p>
            <a:pPr eaLnBrk="1" hangingPunct="1"/>
            <a:r>
              <a:rPr lang="en-US" sz="2800" smtClean="0"/>
              <a:t>Evaluates research from different roles in society</a:t>
            </a:r>
          </a:p>
        </p:txBody>
      </p:sp>
      <p:pic>
        <p:nvPicPr>
          <p:cNvPr id="18436" name="Picture 7" descr="Sees from different Perspectives"/>
          <p:cNvPicPr>
            <a:picLocks noGrp="1" noChangeAspect="1" noChangeArrowheads="1"/>
          </p:cNvPicPr>
          <p:nvPr>
            <p:ph sz="half" idx="1"/>
          </p:nvPr>
        </p:nvPicPr>
        <p:blipFill>
          <a:blip r:embed="rId3"/>
          <a:srcRect b="24074"/>
          <a:stretch>
            <a:fillRect/>
          </a:stretch>
        </p:blipFill>
        <p:spPr>
          <a:xfrm>
            <a:off x="0" y="2465388"/>
            <a:ext cx="3733800" cy="2640012"/>
          </a:xfrm>
          <a:noFill/>
        </p:spPr>
      </p:pic>
    </p:spTree>
  </p:cSld>
  <p:clrMapOvr>
    <a:masterClrMapping/>
  </p:clrMapOvr>
  <p:transition advTm="10359"/>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ends">
  <a:themeElements>
    <a:clrScheme name="1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ends">
  <a:themeElements>
    <a:clrScheme name="2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2_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2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2_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2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2_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2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2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3848</TotalTime>
  <Words>1909</Words>
  <Application>Microsoft Office PowerPoint</Application>
  <PresentationFormat>On-screen Show (4:3)</PresentationFormat>
  <Paragraphs>285</Paragraphs>
  <Slides>32</Slides>
  <Notes>32</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2</vt:i4>
      </vt:variant>
      <vt:variant>
        <vt:lpstr>Slide Titles</vt:lpstr>
      </vt:variant>
      <vt:variant>
        <vt:i4>32</vt:i4>
      </vt:variant>
    </vt:vector>
  </HeadingPairs>
  <TitlesOfParts>
    <vt:vector size="47" baseType="lpstr">
      <vt:lpstr>Arial</vt:lpstr>
      <vt:lpstr>Arial Black</vt:lpstr>
      <vt:lpstr>Arial Rounded MT Bold</vt:lpstr>
      <vt:lpstr>Comic Sans MS</vt:lpstr>
      <vt:lpstr>Plump MT</vt:lpstr>
      <vt:lpstr>Tahoma</vt:lpstr>
      <vt:lpstr>Times New Roman</vt:lpstr>
      <vt:lpstr>Wingdings</vt:lpstr>
      <vt:lpstr>Wingdings 2</vt:lpstr>
      <vt:lpstr>Blends</vt:lpstr>
      <vt:lpstr>Default Design</vt:lpstr>
      <vt:lpstr>1_Blends</vt:lpstr>
      <vt:lpstr>2_Blends</vt:lpstr>
      <vt:lpstr>Chart</vt:lpstr>
      <vt:lpstr>Clip</vt:lpstr>
      <vt:lpstr>EXPO Parent Information</vt:lpstr>
      <vt:lpstr>CHARACTERISTICS</vt:lpstr>
      <vt:lpstr>CHARACTERISTICS</vt:lpstr>
      <vt:lpstr>PowerPoint Presentation</vt:lpstr>
      <vt:lpstr>Scholarliness</vt:lpstr>
      <vt:lpstr>Thirsts for Knowledge</vt:lpstr>
      <vt:lpstr>Asks Good Questions</vt:lpstr>
      <vt:lpstr>Brings Tools</vt:lpstr>
      <vt:lpstr>Sees from Different Perspectives</vt:lpstr>
      <vt:lpstr>Saves Important Information</vt:lpstr>
      <vt:lpstr>Ponders Big Ideas</vt:lpstr>
      <vt:lpstr>Exercises the Intellect</vt:lpstr>
      <vt:lpstr>Accesses Multiple Resources</vt:lpstr>
      <vt:lpstr>Sets Goals</vt:lpstr>
      <vt:lpstr>PowerPoint Presentation</vt:lpstr>
      <vt:lpstr>Sandra Kaplan’s Depth and Complexity with the Texas Performance Standards</vt:lpstr>
      <vt:lpstr>PowerPoint Presentation</vt:lpstr>
      <vt:lpstr>Kaplan’s Grid</vt:lpstr>
      <vt:lpstr>The Learning Experiences:  Building Blocks of the Unit</vt:lpstr>
      <vt:lpstr>Taxonomy of Learning, Instruction, and Assessment</vt:lpstr>
      <vt:lpstr>Concepts in the Disciplines</vt:lpstr>
      <vt:lpstr>EXPO Universal Themes/Units</vt:lpstr>
      <vt:lpstr>Depth</vt:lpstr>
      <vt:lpstr>PowerPoint Presentation</vt:lpstr>
      <vt:lpstr>Complexity</vt:lpstr>
      <vt:lpstr>PowerPoint Presentation</vt:lpstr>
      <vt:lpstr>Results</vt:lpstr>
      <vt:lpstr>IT TAKES LITTLE EFFORT TO MEET THEIR NEEDS!</vt:lpstr>
      <vt:lpstr>IT TAKES LITTLE EFFORT TO MEET THEIR NEEDS!</vt:lpstr>
      <vt:lpstr>EXPO Policies </vt:lpstr>
      <vt:lpstr>GIFTED RESOURCES</vt:lpstr>
      <vt:lpstr>FOR FURTHER ASSISTANCE…</vt:lpstr>
    </vt:vector>
  </TitlesOfParts>
  <Company>C-FB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marcum-patry</dc:creator>
  <cp:lastModifiedBy>Wilcox, Kelly J</cp:lastModifiedBy>
  <cp:revision>75</cp:revision>
  <cp:lastPrinted>2003-05-30T18:35:54Z</cp:lastPrinted>
  <dcterms:created xsi:type="dcterms:W3CDTF">2003-01-16T02:20:11Z</dcterms:created>
  <dcterms:modified xsi:type="dcterms:W3CDTF">2016-08-18T19:32:18Z</dcterms:modified>
</cp:coreProperties>
</file>